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12192000"/>
  <p:embeddedFontLst>
    <p:embeddedFont>
      <p:font typeface="MiSans" panose="00000500000000000000" pitchFamily="34" charset="-122"/>
      <p:regular r:id="rId21"/>
    </p:embeddedFont>
    <p:embeddedFont>
      <p:font typeface="MiSans" panose="00000500000000000000" pitchFamily="34" charset="-120"/>
      <p:regular r:id="rId22"/>
    </p:embeddedFont>
    <p:embeddedFont>
      <p:font typeface="Noto Sans SC" panose="020B0200000000000000" pitchFamily="34" charset="-122"/>
      <p:regular r:id="rId23"/>
    </p:embeddedFont>
    <p:embeddedFont>
      <p:font typeface="Noto Sans SC" panose="020B0200000000000000" pitchFamily="34" charset="-120"/>
      <p:regular r:id="rId24"/>
    </p:embeddedFont>
    <p:embeddedFont>
      <p:font typeface="微软雅黑" panose="020B0503020204020204" pitchFamily="34" charset="-122"/>
      <p:regular r:id="rId25"/>
    </p:embeddedFont>
    <p:embeddedFont>
      <p:font typeface="微软雅黑" panose="020B0503020204020204" pitchFamily="34" charset="-120"/>
      <p:regular r:id="rId26"/>
    </p:embeddedFont>
    <p:embeddedFont>
      <p:font typeface="Calibri" panose="020F0502020204030204" charset="0"/>
      <p:regular r:id="rId27"/>
      <p:bold r:id="rId28"/>
      <p:italic r:id="rId29"/>
      <p:boldItalic r:id="rId30"/>
    </p:embeddedFont>
    <p:embeddedFont>
      <p:font typeface="等线" panose="02010600030101010101" charset="-122"/>
      <p:regular r:id="rId31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30" Type="http://schemas.openxmlformats.org/officeDocument/2006/relationships/font" Target="fonts/font10.fntdata"/><Relationship Id="rId3" Type="http://schemas.openxmlformats.org/officeDocument/2006/relationships/slide" Target="slides/slide1.xml"/><Relationship Id="rId29" Type="http://schemas.openxmlformats.org/officeDocument/2006/relationships/font" Target="fonts/font9.fntdata"/><Relationship Id="rId28" Type="http://schemas.openxmlformats.org/officeDocument/2006/relationships/font" Target="fonts/font8.fntdata"/><Relationship Id="rId27" Type="http://schemas.openxmlformats.org/officeDocument/2006/relationships/font" Target="fonts/font7.fntdata"/><Relationship Id="rId26" Type="http://schemas.openxmlformats.org/officeDocument/2006/relationships/font" Target="fonts/font6.fntdata"/><Relationship Id="rId25" Type="http://schemas.openxmlformats.org/officeDocument/2006/relationships/font" Target="fonts/font5.fntdata"/><Relationship Id="rId24" Type="http://schemas.openxmlformats.org/officeDocument/2006/relationships/font" Target="fonts/font4.fntdata"/><Relationship Id="rId23" Type="http://schemas.openxmlformats.org/officeDocument/2006/relationships/font" Target="fonts/font3.fntdata"/><Relationship Id="rId22" Type="http://schemas.openxmlformats.org/officeDocument/2006/relationships/font" Target="fonts/font2.fntdata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../media/image3.png"/><Relationship Id="rId3" Type="http://schemas.openxmlformats.org/officeDocument/2006/relationships/tags" Target="../tags/tag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8" Type="http://schemas.openxmlformats.org/officeDocument/2006/relationships/notesSlide" Target="../notesSlides/notesSlide10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64.xml"/><Relationship Id="rId15" Type="http://schemas.openxmlformats.org/officeDocument/2006/relationships/tags" Target="../tags/tag63.xml"/><Relationship Id="rId14" Type="http://schemas.openxmlformats.org/officeDocument/2006/relationships/tags" Target="../tags/tag62.xml"/><Relationship Id="rId13" Type="http://schemas.openxmlformats.org/officeDocument/2006/relationships/tags" Target="../tags/tag61.xml"/><Relationship Id="rId12" Type="http://schemas.openxmlformats.org/officeDocument/2006/relationships/tags" Target="../tags/tag60.xml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tags" Target="../tags/tag49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0" Type="http://schemas.openxmlformats.org/officeDocument/2006/relationships/notesSlide" Target="../notesSlides/notesSlide11.xml"/><Relationship Id="rId1" Type="http://schemas.openxmlformats.org/officeDocument/2006/relationships/tags" Target="../tags/tag65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3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1" Type="http://schemas.openxmlformats.org/officeDocument/2006/relationships/notesSlide" Target="../notesSlides/notesSlide4.xml"/><Relationship Id="rId20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9" Type="http://schemas.openxmlformats.org/officeDocument/2006/relationships/tags" Target="../tags/tag23.xml"/><Relationship Id="rId18" Type="http://schemas.openxmlformats.org/officeDocument/2006/relationships/tags" Target="../tags/tag22.xml"/><Relationship Id="rId17" Type="http://schemas.openxmlformats.org/officeDocument/2006/relationships/tags" Target="../tags/tag21.xml"/><Relationship Id="rId16" Type="http://schemas.openxmlformats.org/officeDocument/2006/relationships/tags" Target="../tags/tag20.xml"/><Relationship Id="rId15" Type="http://schemas.openxmlformats.org/officeDocument/2006/relationships/tags" Target="../tags/tag19.xml"/><Relationship Id="rId14" Type="http://schemas.openxmlformats.org/officeDocument/2006/relationships/tags" Target="../tags/tag18.xml"/><Relationship Id="rId13" Type="http://schemas.openxmlformats.org/officeDocument/2006/relationships/tags" Target="../tags/tag17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7" Type="http://schemas.openxmlformats.org/officeDocument/2006/relationships/notesSlide" Target="../notesSlides/notesSlide7.xml"/><Relationship Id="rId26" Type="http://schemas.openxmlformats.org/officeDocument/2006/relationships/slideLayout" Target="../slideLayouts/slideLayout1.xml"/><Relationship Id="rId25" Type="http://schemas.openxmlformats.org/officeDocument/2006/relationships/tags" Target="../tags/tag48.xml"/><Relationship Id="rId24" Type="http://schemas.openxmlformats.org/officeDocument/2006/relationships/tags" Target="../tags/tag47.xml"/><Relationship Id="rId23" Type="http://schemas.openxmlformats.org/officeDocument/2006/relationships/tags" Target="../tags/tag46.xml"/><Relationship Id="rId22" Type="http://schemas.openxmlformats.org/officeDocument/2006/relationships/tags" Target="../tags/tag45.xml"/><Relationship Id="rId21" Type="http://schemas.openxmlformats.org/officeDocument/2006/relationships/tags" Target="../tags/tag44.xml"/><Relationship Id="rId20" Type="http://schemas.openxmlformats.org/officeDocument/2006/relationships/tags" Target="../tags/tag43.xml"/><Relationship Id="rId2" Type="http://schemas.openxmlformats.org/officeDocument/2006/relationships/tags" Target="../tags/tag25.xml"/><Relationship Id="rId19" Type="http://schemas.openxmlformats.org/officeDocument/2006/relationships/tags" Target="../tags/tag42.xml"/><Relationship Id="rId18" Type="http://schemas.openxmlformats.org/officeDocument/2006/relationships/tags" Target="../tags/tag41.xml"/><Relationship Id="rId17" Type="http://schemas.openxmlformats.org/officeDocument/2006/relationships/tags" Target="../tags/tag40.xml"/><Relationship Id="rId16" Type="http://schemas.openxmlformats.org/officeDocument/2006/relationships/tags" Target="../tags/tag39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tags" Target="../tags/tag24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5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39:37-d2v5s2dnfo2stf9dk1c0.jpg"/>
          <p:cNvPicPr>
            <a:picLocks noChangeAspect="1"/>
          </p:cNvPicPr>
          <p:nvPr/>
        </p:nvPicPr>
        <p:blipFill>
          <a:blip r:embed="rId2"/>
          <a:srcRect l="11986" t="12744" r="11986" b="6298"/>
          <a:stretch>
            <a:fillRect/>
          </a:stretch>
        </p:blipFill>
        <p:spPr>
          <a:xfrm>
            <a:off x="0" y="-20320"/>
            <a:ext cx="12192000" cy="68980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20645" y="1739900"/>
            <a:ext cx="7174230" cy="211010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5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K</a:t>
            </a:r>
            <a:r>
              <a:rPr lang="en-US" sz="5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itchenPal</a:t>
            </a:r>
            <a:endParaRPr lang="en-US" sz="5800" b="1" dirty="0">
              <a:solidFill>
                <a:srgbClr val="FFFFFF"/>
              </a:solidFill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5800" b="1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——让冰箱零浪费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9-08-12:39:31-d2v5s0tnfo2stf9dk180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129280" y="4357944"/>
            <a:ext cx="2682987" cy="641455"/>
          </a:xfrm>
          <a:prstGeom prst="rect">
            <a:avLst/>
          </a:prstGeom>
        </p:spPr>
      </p:pic>
      <p:sp>
        <p:nvSpPr>
          <p:cNvPr id="5" name="Text 1"/>
          <p:cNvSpPr/>
          <p:nvPr>
            <p:custDataLst>
              <p:tags r:id="rId5"/>
            </p:custDataLst>
          </p:nvPr>
        </p:nvSpPr>
        <p:spPr>
          <a:xfrm>
            <a:off x="3128645" y="4463989"/>
            <a:ext cx="2683729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5B91C5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汇报人：</a:t>
            </a:r>
            <a:r>
              <a:rPr lang="zh-CN" altLang="en-US" sz="1800" b="1" dirty="0">
                <a:solidFill>
                  <a:srgbClr val="5B91C5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杨靖旖</a:t>
            </a:r>
            <a:r>
              <a:rPr lang="en-US" altLang="zh-CN" sz="1800" b="1" dirty="0">
                <a:solidFill>
                  <a:srgbClr val="5B91C5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 </a:t>
            </a:r>
            <a:r>
              <a:rPr lang="zh-CN" altLang="en-US" sz="1800" b="1" dirty="0">
                <a:solidFill>
                  <a:srgbClr val="5B91C5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陆美彤</a:t>
            </a:r>
            <a:endParaRPr lang="zh-CN" altLang="en-US" sz="1800" b="1" dirty="0">
              <a:solidFill>
                <a:srgbClr val="5B91C5"/>
              </a:solidFill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0"/>
            </a:endParaRPr>
          </a:p>
        </p:txBody>
      </p:sp>
      <p:pic>
        <p:nvPicPr>
          <p:cNvPr id="6" name="Image 2" descr="https://kimi-img.moonshot.cn/pub/slides/slides_tmpl/image/25-09-08-12:39:31-d2v5s0tnfo2stf9dk180.png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232842" y="4357944"/>
            <a:ext cx="2998153" cy="641455"/>
          </a:xfrm>
          <a:prstGeom prst="rect">
            <a:avLst/>
          </a:prstGeom>
        </p:spPr>
      </p:pic>
      <p:sp>
        <p:nvSpPr>
          <p:cNvPr id="7" name="Text 2"/>
          <p:cNvSpPr/>
          <p:nvPr>
            <p:custDataLst>
              <p:tags r:id="rId7"/>
            </p:custDataLst>
          </p:nvPr>
        </p:nvSpPr>
        <p:spPr>
          <a:xfrm>
            <a:off x="6358890" y="4464050"/>
            <a:ext cx="2745105" cy="3683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5B91C5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时间</a:t>
            </a:r>
            <a:r>
              <a:rPr lang="en-US" sz="1800" b="1" dirty="0">
                <a:solidFill>
                  <a:srgbClr val="5B91C5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：2025/10/22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4224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指标与价值刻度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457200" y="2286000"/>
            <a:ext cx="5486400" cy="3149600"/>
          </a:xfrm>
          <a:custGeom>
            <a:avLst/>
            <a:gdLst/>
            <a:ahLst/>
            <a:cxnLst/>
            <a:rect l="l" t="t" r="r" b="b"/>
            <a:pathLst>
              <a:path w="5486400" h="3149600">
                <a:moveTo>
                  <a:pt x="152409" y="0"/>
                </a:moveTo>
                <a:lnTo>
                  <a:pt x="5333991" y="0"/>
                </a:lnTo>
                <a:cubicBezTo>
                  <a:pt x="5418108" y="0"/>
                  <a:pt x="5486400" y="68292"/>
                  <a:pt x="5486400" y="152409"/>
                </a:cubicBezTo>
                <a:lnTo>
                  <a:pt x="5486400" y="2997191"/>
                </a:lnTo>
                <a:cubicBezTo>
                  <a:pt x="5486400" y="3081364"/>
                  <a:pt x="5418164" y="3149600"/>
                  <a:pt x="5333991" y="3149600"/>
                </a:cubicBezTo>
                <a:lnTo>
                  <a:pt x="152409" y="3149600"/>
                </a:lnTo>
                <a:cubicBezTo>
                  <a:pt x="68292" y="3149600"/>
                  <a:pt x="0" y="3081308"/>
                  <a:pt x="0" y="2997191"/>
                </a:cubicBezTo>
                <a:lnTo>
                  <a:pt x="0" y="152409"/>
                </a:lnTo>
                <a:cubicBezTo>
                  <a:pt x="0" y="68292"/>
                  <a:pt x="68292" y="0"/>
                  <a:pt x="152409" y="0"/>
                </a:cubicBezTo>
                <a:close/>
              </a:path>
            </a:pathLst>
          </a:custGeom>
          <a:solidFill>
            <a:srgbClr val="8EC5F5">
              <a:alpha val="20000"/>
            </a:srgbClr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508000" y="2590800"/>
            <a:ext cx="5384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用户增长指标</a:t>
            </a:r>
            <a:endParaRPr lang="en-US" sz="1600" dirty="0"/>
          </a:p>
        </p:txBody>
      </p:sp>
      <p:sp>
        <p:nvSpPr>
          <p:cNvPr id="5" name="Shape 3"/>
          <p:cNvSpPr/>
          <p:nvPr>
            <p:custDataLst>
              <p:tags r:id="rId1"/>
            </p:custDataLst>
          </p:nvPr>
        </p:nvSpPr>
        <p:spPr>
          <a:xfrm>
            <a:off x="762000" y="3200242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6" name="Shape 4"/>
          <p:cNvSpPr/>
          <p:nvPr>
            <p:custDataLst>
              <p:tags r:id="rId2"/>
            </p:custDataLst>
          </p:nvPr>
        </p:nvSpPr>
        <p:spPr>
          <a:xfrm>
            <a:off x="933450" y="3416142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1906"/>
                </a:moveTo>
                <a:cubicBezTo>
                  <a:pt x="280838" y="11906"/>
                  <a:pt x="315516" y="46584"/>
                  <a:pt x="315516" y="89297"/>
                </a:cubicBezTo>
                <a:cubicBezTo>
                  <a:pt x="315516" y="132010"/>
                  <a:pt x="280838" y="166688"/>
                  <a:pt x="238125" y="166688"/>
                </a:cubicBezTo>
                <a:cubicBezTo>
                  <a:pt x="195412" y="166688"/>
                  <a:pt x="160734" y="132010"/>
                  <a:pt x="160734" y="89297"/>
                </a:cubicBezTo>
                <a:cubicBezTo>
                  <a:pt x="160734" y="46584"/>
                  <a:pt x="195412" y="11906"/>
                  <a:pt x="238125" y="11906"/>
                </a:cubicBezTo>
                <a:close/>
                <a:moveTo>
                  <a:pt x="71438" y="65484"/>
                </a:moveTo>
                <a:cubicBezTo>
                  <a:pt x="101008" y="65484"/>
                  <a:pt x="125016" y="89492"/>
                  <a:pt x="125016" y="119063"/>
                </a:cubicBezTo>
                <a:cubicBezTo>
                  <a:pt x="125016" y="148633"/>
                  <a:pt x="101008" y="172641"/>
                  <a:pt x="71438" y="172641"/>
                </a:cubicBezTo>
                <a:cubicBezTo>
                  <a:pt x="41867" y="172641"/>
                  <a:pt x="17859" y="148633"/>
                  <a:pt x="17859" y="119063"/>
                </a:cubicBezTo>
                <a:cubicBezTo>
                  <a:pt x="17859" y="89492"/>
                  <a:pt x="41867" y="65484"/>
                  <a:pt x="71437" y="65484"/>
                </a:cubicBezTo>
                <a:close/>
                <a:moveTo>
                  <a:pt x="0" y="309563"/>
                </a:moveTo>
                <a:cubicBezTo>
                  <a:pt x="0" y="256952"/>
                  <a:pt x="42639" y="214313"/>
                  <a:pt x="95250" y="214313"/>
                </a:cubicBezTo>
                <a:cubicBezTo>
                  <a:pt x="104775" y="214313"/>
                  <a:pt x="114002" y="215726"/>
                  <a:pt x="122709" y="218331"/>
                </a:cubicBezTo>
                <a:cubicBezTo>
                  <a:pt x="98227" y="245715"/>
                  <a:pt x="83344" y="281880"/>
                  <a:pt x="83344" y="321469"/>
                </a:cubicBezTo>
                <a:lnTo>
                  <a:pt x="83344" y="333375"/>
                </a:lnTo>
                <a:cubicBezTo>
                  <a:pt x="83344" y="341858"/>
                  <a:pt x="85130" y="349895"/>
                  <a:pt x="88329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309563"/>
                </a:lnTo>
                <a:close/>
                <a:moveTo>
                  <a:pt x="387921" y="357188"/>
                </a:moveTo>
                <a:cubicBezTo>
                  <a:pt x="391120" y="349895"/>
                  <a:pt x="392906" y="341858"/>
                  <a:pt x="392906" y="333375"/>
                </a:cubicBezTo>
                <a:lnTo>
                  <a:pt x="392906" y="321469"/>
                </a:lnTo>
                <a:cubicBezTo>
                  <a:pt x="392906" y="281880"/>
                  <a:pt x="378023" y="245715"/>
                  <a:pt x="353541" y="218331"/>
                </a:cubicBezTo>
                <a:cubicBezTo>
                  <a:pt x="362248" y="215726"/>
                  <a:pt x="371475" y="214313"/>
                  <a:pt x="381000" y="214313"/>
                </a:cubicBezTo>
                <a:cubicBezTo>
                  <a:pt x="433611" y="214313"/>
                  <a:pt x="476250" y="256952"/>
                  <a:pt x="476250" y="309563"/>
                </a:cubicBezTo>
                <a:lnTo>
                  <a:pt x="476250" y="333375"/>
                </a:lnTo>
                <a:cubicBezTo>
                  <a:pt x="476250" y="346546"/>
                  <a:pt x="465609" y="357188"/>
                  <a:pt x="452438" y="357188"/>
                </a:cubicBezTo>
                <a:lnTo>
                  <a:pt x="387921" y="357188"/>
                </a:lnTo>
                <a:close/>
                <a:moveTo>
                  <a:pt x="351234" y="119063"/>
                </a:moveTo>
                <a:cubicBezTo>
                  <a:pt x="351234" y="89492"/>
                  <a:pt x="375242" y="65484"/>
                  <a:pt x="404813" y="65484"/>
                </a:cubicBezTo>
                <a:cubicBezTo>
                  <a:pt x="434383" y="65484"/>
                  <a:pt x="458391" y="89492"/>
                  <a:pt x="458391" y="119062"/>
                </a:cubicBezTo>
                <a:cubicBezTo>
                  <a:pt x="458391" y="148633"/>
                  <a:pt x="434383" y="172641"/>
                  <a:pt x="404813" y="172641"/>
                </a:cubicBezTo>
                <a:cubicBezTo>
                  <a:pt x="375242" y="172641"/>
                  <a:pt x="351234" y="148633"/>
                  <a:pt x="351234" y="119063"/>
                </a:cubicBezTo>
                <a:close/>
                <a:moveTo>
                  <a:pt x="119063" y="321469"/>
                </a:moveTo>
                <a:cubicBezTo>
                  <a:pt x="119063" y="255687"/>
                  <a:pt x="172343" y="202406"/>
                  <a:pt x="238125" y="202406"/>
                </a:cubicBezTo>
                <a:cubicBezTo>
                  <a:pt x="303907" y="202406"/>
                  <a:pt x="357188" y="255687"/>
                  <a:pt x="357188" y="321469"/>
                </a:cubicBezTo>
                <a:lnTo>
                  <a:pt x="357188" y="333375"/>
                </a:lnTo>
                <a:cubicBezTo>
                  <a:pt x="357188" y="346546"/>
                  <a:pt x="346546" y="357188"/>
                  <a:pt x="333375" y="357188"/>
                </a:cubicBezTo>
                <a:lnTo>
                  <a:pt x="142875" y="357188"/>
                </a:lnTo>
                <a:cubicBezTo>
                  <a:pt x="129704" y="357188"/>
                  <a:pt x="119063" y="346546"/>
                  <a:pt x="119063" y="333375"/>
                </a:cubicBezTo>
                <a:lnTo>
                  <a:pt x="119063" y="321469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7" name="Text 5"/>
          <p:cNvSpPr/>
          <p:nvPr>
            <p:custDataLst>
              <p:tags r:id="rId3"/>
            </p:custDataLst>
          </p:nvPr>
        </p:nvSpPr>
        <p:spPr>
          <a:xfrm>
            <a:off x="1778000" y="3301842"/>
            <a:ext cx="2705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月度活跃用户 (MAU)</a:t>
            </a:r>
            <a:endParaRPr lang="en-US" sz="1600" dirty="0"/>
          </a:p>
        </p:txBody>
      </p:sp>
      <p:sp>
        <p:nvSpPr>
          <p:cNvPr id="8" name="Text 6"/>
          <p:cNvSpPr/>
          <p:nvPr>
            <p:custDataLst>
              <p:tags r:id="rId4"/>
            </p:custDataLst>
          </p:nvPr>
        </p:nvSpPr>
        <p:spPr>
          <a:xfrm>
            <a:off x="1778000" y="3657442"/>
            <a:ext cx="2705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衡量用户规模的核心指标</a:t>
            </a:r>
            <a:endParaRPr lang="en-US" sz="1600" dirty="0"/>
          </a:p>
        </p:txBody>
      </p:sp>
      <p:sp>
        <p:nvSpPr>
          <p:cNvPr id="9" name="Shape 7"/>
          <p:cNvSpPr/>
          <p:nvPr>
            <p:custDataLst>
              <p:tags r:id="rId5"/>
            </p:custDataLst>
          </p:nvPr>
        </p:nvSpPr>
        <p:spPr>
          <a:xfrm>
            <a:off x="762000" y="4317842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10" name="Shape 8"/>
          <p:cNvSpPr/>
          <p:nvPr>
            <p:custDataLst>
              <p:tags r:id="rId6"/>
            </p:custDataLst>
          </p:nvPr>
        </p:nvSpPr>
        <p:spPr>
          <a:xfrm>
            <a:off x="981075" y="453374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11" name="Text 9"/>
          <p:cNvSpPr/>
          <p:nvPr>
            <p:custDataLst>
              <p:tags r:id="rId7"/>
            </p:custDataLst>
          </p:nvPr>
        </p:nvSpPr>
        <p:spPr>
          <a:xfrm>
            <a:off x="1778000" y="4419442"/>
            <a:ext cx="2108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用户留存率</a:t>
            </a:r>
            <a:endParaRPr lang="en-US" sz="1600" dirty="0"/>
          </a:p>
        </p:txBody>
      </p:sp>
      <p:sp>
        <p:nvSpPr>
          <p:cNvPr id="12" name="Text 10"/>
          <p:cNvSpPr/>
          <p:nvPr>
            <p:custDataLst>
              <p:tags r:id="rId8"/>
            </p:custDataLst>
          </p:nvPr>
        </p:nvSpPr>
        <p:spPr>
          <a:xfrm>
            <a:off x="1778000" y="4775042"/>
            <a:ext cx="2108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衡量应用粘性的关键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248400" y="2286000"/>
            <a:ext cx="5486400" cy="3149600"/>
          </a:xfrm>
          <a:custGeom>
            <a:avLst/>
            <a:gdLst/>
            <a:ahLst/>
            <a:cxnLst/>
            <a:rect l="l" t="t" r="r" b="b"/>
            <a:pathLst>
              <a:path w="5486400" h="3149600">
                <a:moveTo>
                  <a:pt x="152409" y="0"/>
                </a:moveTo>
                <a:lnTo>
                  <a:pt x="5333991" y="0"/>
                </a:lnTo>
                <a:cubicBezTo>
                  <a:pt x="5418108" y="0"/>
                  <a:pt x="5486400" y="68292"/>
                  <a:pt x="5486400" y="152409"/>
                </a:cubicBezTo>
                <a:lnTo>
                  <a:pt x="5486400" y="2997191"/>
                </a:lnTo>
                <a:cubicBezTo>
                  <a:pt x="5486400" y="3081364"/>
                  <a:pt x="5418164" y="3149600"/>
                  <a:pt x="5333991" y="3149600"/>
                </a:cubicBezTo>
                <a:lnTo>
                  <a:pt x="152409" y="3149600"/>
                </a:lnTo>
                <a:cubicBezTo>
                  <a:pt x="68292" y="3149600"/>
                  <a:pt x="0" y="3081308"/>
                  <a:pt x="0" y="2997191"/>
                </a:cubicBezTo>
                <a:lnTo>
                  <a:pt x="0" y="152409"/>
                </a:lnTo>
                <a:cubicBezTo>
                  <a:pt x="0" y="68292"/>
                  <a:pt x="68292" y="0"/>
                  <a:pt x="152409" y="0"/>
                </a:cubicBezTo>
                <a:close/>
              </a:path>
            </a:pathLst>
          </a:custGeom>
          <a:solidFill>
            <a:srgbClr val="8EC5F5">
              <a:alpha val="20000"/>
            </a:srgbClr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6299200" y="2590800"/>
            <a:ext cx="5384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4F647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核心价值指标</a:t>
            </a:r>
            <a:endParaRPr lang="en-US" sz="1600" dirty="0"/>
          </a:p>
        </p:txBody>
      </p:sp>
      <p:sp>
        <p:nvSpPr>
          <p:cNvPr id="15" name="Shape 13"/>
          <p:cNvSpPr/>
          <p:nvPr>
            <p:custDataLst>
              <p:tags r:id="rId9"/>
            </p:custDataLst>
          </p:nvPr>
        </p:nvSpPr>
        <p:spPr>
          <a:xfrm>
            <a:off x="6553200" y="3200242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4F6476"/>
          </a:solidFill>
        </p:spPr>
      </p:sp>
      <p:sp>
        <p:nvSpPr>
          <p:cNvPr id="16" name="Shape 14"/>
          <p:cNvSpPr/>
          <p:nvPr>
            <p:custDataLst>
              <p:tags r:id="rId10"/>
            </p:custDataLst>
          </p:nvPr>
        </p:nvSpPr>
        <p:spPr>
          <a:xfrm>
            <a:off x="6748463" y="3416142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214313" y="-23812"/>
                </a:moveTo>
                <a:cubicBezTo>
                  <a:pt x="253740" y="-23812"/>
                  <a:pt x="285750" y="8198"/>
                  <a:pt x="285750" y="47625"/>
                </a:cubicBezTo>
                <a:cubicBezTo>
                  <a:pt x="285750" y="87052"/>
                  <a:pt x="253740" y="119063"/>
                  <a:pt x="214313" y="119063"/>
                </a:cubicBezTo>
                <a:cubicBezTo>
                  <a:pt x="174885" y="119063"/>
                  <a:pt x="142875" y="87052"/>
                  <a:pt x="142875" y="47625"/>
                </a:cubicBezTo>
                <a:cubicBezTo>
                  <a:pt x="142875" y="8198"/>
                  <a:pt x="174885" y="-23812"/>
                  <a:pt x="214313" y="-23812"/>
                </a:cubicBezTo>
                <a:close/>
                <a:moveTo>
                  <a:pt x="35719" y="226219"/>
                </a:moveTo>
                <a:cubicBezTo>
                  <a:pt x="35719" y="174054"/>
                  <a:pt x="70693" y="128439"/>
                  <a:pt x="122858" y="103510"/>
                </a:cubicBezTo>
                <a:cubicBezTo>
                  <a:pt x="141684" y="134243"/>
                  <a:pt x="175617" y="154781"/>
                  <a:pt x="214313" y="154781"/>
                </a:cubicBezTo>
                <a:cubicBezTo>
                  <a:pt x="255761" y="154781"/>
                  <a:pt x="291778" y="131192"/>
                  <a:pt x="309563" y="96738"/>
                </a:cubicBezTo>
                <a:cubicBezTo>
                  <a:pt x="321320" y="88329"/>
                  <a:pt x="335682" y="83344"/>
                  <a:pt x="351234" y="83344"/>
                </a:cubicBezTo>
                <a:lnTo>
                  <a:pt x="365745" y="83344"/>
                </a:lnTo>
                <a:cubicBezTo>
                  <a:pt x="373484" y="83344"/>
                  <a:pt x="379140" y="90636"/>
                  <a:pt x="377279" y="98152"/>
                </a:cubicBezTo>
                <a:lnTo>
                  <a:pt x="364554" y="148977"/>
                </a:lnTo>
                <a:cubicBezTo>
                  <a:pt x="371921" y="158204"/>
                  <a:pt x="378098" y="168101"/>
                  <a:pt x="382712" y="178594"/>
                </a:cubicBezTo>
                <a:lnTo>
                  <a:pt x="398859" y="178594"/>
                </a:lnTo>
                <a:cubicBezTo>
                  <a:pt x="408756" y="178594"/>
                  <a:pt x="416719" y="186556"/>
                  <a:pt x="416719" y="196453"/>
                </a:cubicBezTo>
                <a:lnTo>
                  <a:pt x="416719" y="279797"/>
                </a:lnTo>
                <a:cubicBezTo>
                  <a:pt x="416719" y="289694"/>
                  <a:pt x="408756" y="297656"/>
                  <a:pt x="398859" y="297656"/>
                </a:cubicBezTo>
                <a:lnTo>
                  <a:pt x="369094" y="297656"/>
                </a:lnTo>
                <a:cubicBezTo>
                  <a:pt x="356815" y="314027"/>
                  <a:pt x="340444" y="327124"/>
                  <a:pt x="321469" y="335384"/>
                </a:cubicBezTo>
                <a:lnTo>
                  <a:pt x="321469" y="357188"/>
                </a:lnTo>
                <a:cubicBezTo>
                  <a:pt x="321469" y="370359"/>
                  <a:pt x="310828" y="381000"/>
                  <a:pt x="297656" y="381000"/>
                </a:cubicBezTo>
                <a:lnTo>
                  <a:pt x="273100" y="381000"/>
                </a:lnTo>
                <a:cubicBezTo>
                  <a:pt x="262458" y="381000"/>
                  <a:pt x="253157" y="373931"/>
                  <a:pt x="250180" y="363736"/>
                </a:cubicBezTo>
                <a:lnTo>
                  <a:pt x="244897" y="345281"/>
                </a:lnTo>
                <a:lnTo>
                  <a:pt x="183654" y="345281"/>
                </a:lnTo>
                <a:lnTo>
                  <a:pt x="178371" y="363736"/>
                </a:lnTo>
                <a:cubicBezTo>
                  <a:pt x="175468" y="373931"/>
                  <a:pt x="166167" y="381000"/>
                  <a:pt x="155525" y="381000"/>
                </a:cubicBezTo>
                <a:lnTo>
                  <a:pt x="130969" y="381000"/>
                </a:lnTo>
                <a:cubicBezTo>
                  <a:pt x="117797" y="381000"/>
                  <a:pt x="107156" y="370359"/>
                  <a:pt x="107156" y="357188"/>
                </a:cubicBezTo>
                <a:lnTo>
                  <a:pt x="107156" y="335384"/>
                </a:lnTo>
                <a:cubicBezTo>
                  <a:pt x="65112" y="317004"/>
                  <a:pt x="35719" y="275034"/>
                  <a:pt x="35719" y="226219"/>
                </a:cubicBezTo>
                <a:close/>
                <a:moveTo>
                  <a:pt x="315516" y="238125"/>
                </a:moveTo>
                <a:cubicBezTo>
                  <a:pt x="325372" y="238125"/>
                  <a:pt x="333375" y="230122"/>
                  <a:pt x="333375" y="220266"/>
                </a:cubicBezTo>
                <a:cubicBezTo>
                  <a:pt x="333375" y="210409"/>
                  <a:pt x="325372" y="202406"/>
                  <a:pt x="315516" y="202406"/>
                </a:cubicBezTo>
                <a:cubicBezTo>
                  <a:pt x="305659" y="202406"/>
                  <a:pt x="297656" y="210409"/>
                  <a:pt x="297656" y="220266"/>
                </a:cubicBezTo>
                <a:cubicBezTo>
                  <a:pt x="297656" y="230122"/>
                  <a:pt x="305659" y="238125"/>
                  <a:pt x="315516" y="238125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7" name="Text 15"/>
          <p:cNvSpPr/>
          <p:nvPr>
            <p:custDataLst>
              <p:tags r:id="rId11"/>
            </p:custDataLst>
          </p:nvPr>
        </p:nvSpPr>
        <p:spPr>
          <a:xfrm>
            <a:off x="7569200" y="3301842"/>
            <a:ext cx="233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每周节省食物价值</a:t>
            </a:r>
            <a:endParaRPr lang="en-US" sz="1600" dirty="0"/>
          </a:p>
        </p:txBody>
      </p:sp>
      <p:sp>
        <p:nvSpPr>
          <p:cNvPr id="18" name="Text 16"/>
          <p:cNvSpPr/>
          <p:nvPr>
            <p:custDataLst>
              <p:tags r:id="rId12"/>
            </p:custDataLst>
          </p:nvPr>
        </p:nvSpPr>
        <p:spPr>
          <a:xfrm>
            <a:off x="7569200" y="3657442"/>
            <a:ext cx="2336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量化为用户节省的金钱</a:t>
            </a:r>
            <a:endParaRPr lang="en-US" sz="1600" dirty="0"/>
          </a:p>
        </p:txBody>
      </p:sp>
      <p:sp>
        <p:nvSpPr>
          <p:cNvPr id="19" name="Shape 17"/>
          <p:cNvSpPr/>
          <p:nvPr>
            <p:custDataLst>
              <p:tags r:id="rId13"/>
            </p:custDataLst>
          </p:nvPr>
        </p:nvSpPr>
        <p:spPr>
          <a:xfrm>
            <a:off x="6553200" y="4317842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4F6476"/>
          </a:solidFill>
        </p:spPr>
      </p:sp>
      <p:sp>
        <p:nvSpPr>
          <p:cNvPr id="20" name="Shape 18"/>
          <p:cNvSpPr/>
          <p:nvPr>
            <p:custDataLst>
              <p:tags r:id="rId14"/>
            </p:custDataLst>
          </p:nvPr>
        </p:nvSpPr>
        <p:spPr>
          <a:xfrm>
            <a:off x="6772275" y="453374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295640" y="0"/>
                  <a:pt x="381000" y="85360"/>
                  <a:pt x="381000" y="190500"/>
                </a:cubicBezTo>
                <a:cubicBezTo>
                  <a:pt x="381000" y="295640"/>
                  <a:pt x="295640" y="381000"/>
                  <a:pt x="190500" y="381000"/>
                </a:cubicBezTo>
                <a:cubicBezTo>
                  <a:pt x="85360" y="381000"/>
                  <a:pt x="0" y="295640"/>
                  <a:pt x="0" y="190500"/>
                </a:cubicBezTo>
                <a:cubicBezTo>
                  <a:pt x="0" y="85360"/>
                  <a:pt x="85360" y="0"/>
                  <a:pt x="190500" y="0"/>
                </a:cubicBezTo>
                <a:close/>
                <a:moveTo>
                  <a:pt x="172641" y="89297"/>
                </a:moveTo>
                <a:lnTo>
                  <a:pt x="172641" y="190500"/>
                </a:lnTo>
                <a:cubicBezTo>
                  <a:pt x="172641" y="196453"/>
                  <a:pt x="175617" y="202034"/>
                  <a:pt x="180603" y="205383"/>
                </a:cubicBezTo>
                <a:lnTo>
                  <a:pt x="252040" y="253008"/>
                </a:lnTo>
                <a:cubicBezTo>
                  <a:pt x="260226" y="258514"/>
                  <a:pt x="271314" y="256282"/>
                  <a:pt x="276820" y="248022"/>
                </a:cubicBezTo>
                <a:cubicBezTo>
                  <a:pt x="282327" y="239762"/>
                  <a:pt x="280095" y="228749"/>
                  <a:pt x="271835" y="223242"/>
                </a:cubicBezTo>
                <a:lnTo>
                  <a:pt x="208359" y="180975"/>
                </a:lnTo>
                <a:lnTo>
                  <a:pt x="208359" y="89297"/>
                </a:lnTo>
                <a:cubicBezTo>
                  <a:pt x="208359" y="79400"/>
                  <a:pt x="200397" y="71438"/>
                  <a:pt x="190500" y="71438"/>
                </a:cubicBezTo>
                <a:cubicBezTo>
                  <a:pt x="180603" y="71438"/>
                  <a:pt x="172641" y="79400"/>
                  <a:pt x="172641" y="89297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21" name="Text 19"/>
          <p:cNvSpPr/>
          <p:nvPr>
            <p:custDataLst>
              <p:tags r:id="rId15"/>
            </p:custDataLst>
          </p:nvPr>
        </p:nvSpPr>
        <p:spPr>
          <a:xfrm>
            <a:off x="7569200" y="4419442"/>
            <a:ext cx="2336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每周节省决策时间</a:t>
            </a:r>
            <a:endParaRPr lang="en-US" sz="1600" dirty="0"/>
          </a:p>
        </p:txBody>
      </p:sp>
      <p:sp>
        <p:nvSpPr>
          <p:cNvPr id="22" name="Text 20"/>
          <p:cNvSpPr/>
          <p:nvPr>
            <p:custDataLst>
              <p:tags r:id="rId16"/>
            </p:custDataLst>
          </p:nvPr>
        </p:nvSpPr>
        <p:spPr>
          <a:xfrm>
            <a:off x="7569200" y="4775042"/>
            <a:ext cx="2336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量化为用户节省的时间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4986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algn="ctr">
              <a:lnSpc>
                <a:spcPct val="100000"/>
              </a:lnSpc>
              <a:buClrTx/>
              <a:buSzTx/>
              <a:buFontTx/>
              <a:buNone/>
            </a:pPr>
            <a:r>
              <a:rPr lang="en-US" sz="30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最小可行性产品测试</a:t>
            </a:r>
            <a:endParaRPr lang="en-US" sz="3000" dirty="0">
              <a:solidFill>
                <a:srgbClr val="2D7FE4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1181100" y="2362200"/>
            <a:ext cx="1117600" cy="1117600"/>
          </a:xfrm>
          <a:custGeom>
            <a:avLst/>
            <a:gdLst/>
            <a:ahLst/>
            <a:cxnLst/>
            <a:rect l="l" t="t" r="r" b="b"/>
            <a:pathLst>
              <a:path w="1117600" h="1117600">
                <a:moveTo>
                  <a:pt x="558800" y="0"/>
                </a:moveTo>
                <a:lnTo>
                  <a:pt x="558800" y="0"/>
                </a:lnTo>
                <a:cubicBezTo>
                  <a:pt x="867210" y="0"/>
                  <a:pt x="1117600" y="250390"/>
                  <a:pt x="1117600" y="558800"/>
                </a:cubicBezTo>
                <a:lnTo>
                  <a:pt x="1117600" y="558800"/>
                </a:lnTo>
                <a:cubicBezTo>
                  <a:pt x="1117600" y="867210"/>
                  <a:pt x="867210" y="1117600"/>
                  <a:pt x="558800" y="1117600"/>
                </a:cubicBezTo>
                <a:lnTo>
                  <a:pt x="558800" y="1117600"/>
                </a:lnTo>
                <a:cubicBezTo>
                  <a:pt x="250390" y="1117600"/>
                  <a:pt x="0" y="867210"/>
                  <a:pt x="0" y="558800"/>
                </a:cubicBezTo>
                <a:lnTo>
                  <a:pt x="0" y="558800"/>
                </a:lnTo>
                <a:cubicBezTo>
                  <a:pt x="0" y="250390"/>
                  <a:pt x="250390" y="0"/>
                  <a:pt x="558800" y="0"/>
                </a:cubicBezTo>
                <a:close/>
              </a:path>
            </a:pathLst>
          </a:custGeom>
          <a:solidFill>
            <a:srgbClr val="8EC5F5">
              <a:alpha val="50196"/>
            </a:srgbClr>
          </a:solidFill>
          <a:ln w="50800">
            <a:solidFill>
              <a:srgbClr val="8EC5F5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504950" y="27432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71386" y="187970"/>
                </a:moveTo>
                <a:cubicBezTo>
                  <a:pt x="382280" y="185023"/>
                  <a:pt x="393710" y="190202"/>
                  <a:pt x="398621" y="200293"/>
                </a:cubicBezTo>
                <a:lnTo>
                  <a:pt x="415230" y="233869"/>
                </a:lnTo>
                <a:cubicBezTo>
                  <a:pt x="424428" y="235119"/>
                  <a:pt x="433447" y="237619"/>
                  <a:pt x="441930" y="241102"/>
                </a:cubicBezTo>
                <a:lnTo>
                  <a:pt x="473184" y="220295"/>
                </a:lnTo>
                <a:cubicBezTo>
                  <a:pt x="482560" y="214045"/>
                  <a:pt x="494973" y="215295"/>
                  <a:pt x="502920" y="223242"/>
                </a:cubicBezTo>
                <a:lnTo>
                  <a:pt x="520065" y="240387"/>
                </a:lnTo>
                <a:cubicBezTo>
                  <a:pt x="528012" y="248335"/>
                  <a:pt x="529263" y="260836"/>
                  <a:pt x="523012" y="270123"/>
                </a:cubicBezTo>
                <a:lnTo>
                  <a:pt x="502206" y="301288"/>
                </a:lnTo>
                <a:cubicBezTo>
                  <a:pt x="503902" y="305485"/>
                  <a:pt x="505420" y="309860"/>
                  <a:pt x="506670" y="314414"/>
                </a:cubicBezTo>
                <a:cubicBezTo>
                  <a:pt x="507921" y="318968"/>
                  <a:pt x="508724" y="323433"/>
                  <a:pt x="509349" y="327987"/>
                </a:cubicBezTo>
                <a:lnTo>
                  <a:pt x="543014" y="344597"/>
                </a:lnTo>
                <a:cubicBezTo>
                  <a:pt x="553105" y="349597"/>
                  <a:pt x="558284" y="361027"/>
                  <a:pt x="555337" y="371832"/>
                </a:cubicBezTo>
                <a:lnTo>
                  <a:pt x="549086" y="395228"/>
                </a:lnTo>
                <a:cubicBezTo>
                  <a:pt x="546140" y="406033"/>
                  <a:pt x="536049" y="413355"/>
                  <a:pt x="524798" y="412641"/>
                </a:cubicBezTo>
                <a:lnTo>
                  <a:pt x="487293" y="410230"/>
                </a:lnTo>
                <a:cubicBezTo>
                  <a:pt x="481667" y="417463"/>
                  <a:pt x="475149" y="424160"/>
                  <a:pt x="467737" y="429875"/>
                </a:cubicBezTo>
                <a:lnTo>
                  <a:pt x="470148" y="467291"/>
                </a:lnTo>
                <a:cubicBezTo>
                  <a:pt x="470862" y="478542"/>
                  <a:pt x="463540" y="488722"/>
                  <a:pt x="452735" y="491579"/>
                </a:cubicBezTo>
                <a:lnTo>
                  <a:pt x="429339" y="497830"/>
                </a:lnTo>
                <a:cubicBezTo>
                  <a:pt x="418445" y="500777"/>
                  <a:pt x="407104" y="495598"/>
                  <a:pt x="402104" y="485507"/>
                </a:cubicBezTo>
                <a:lnTo>
                  <a:pt x="385495" y="451931"/>
                </a:lnTo>
                <a:cubicBezTo>
                  <a:pt x="376297" y="450681"/>
                  <a:pt x="367278" y="448181"/>
                  <a:pt x="358795" y="444698"/>
                </a:cubicBezTo>
                <a:lnTo>
                  <a:pt x="327541" y="465505"/>
                </a:lnTo>
                <a:cubicBezTo>
                  <a:pt x="318165" y="471755"/>
                  <a:pt x="305753" y="470505"/>
                  <a:pt x="297805" y="462558"/>
                </a:cubicBezTo>
                <a:lnTo>
                  <a:pt x="280660" y="445413"/>
                </a:lnTo>
                <a:cubicBezTo>
                  <a:pt x="272713" y="437465"/>
                  <a:pt x="271463" y="425053"/>
                  <a:pt x="277713" y="415677"/>
                </a:cubicBezTo>
                <a:lnTo>
                  <a:pt x="298519" y="384423"/>
                </a:lnTo>
                <a:cubicBezTo>
                  <a:pt x="296823" y="380226"/>
                  <a:pt x="295305" y="375851"/>
                  <a:pt x="294055" y="371296"/>
                </a:cubicBezTo>
                <a:cubicBezTo>
                  <a:pt x="292804" y="366742"/>
                  <a:pt x="292001" y="362188"/>
                  <a:pt x="291376" y="357723"/>
                </a:cubicBezTo>
                <a:lnTo>
                  <a:pt x="257711" y="341114"/>
                </a:lnTo>
                <a:cubicBezTo>
                  <a:pt x="247620" y="336113"/>
                  <a:pt x="242530" y="324683"/>
                  <a:pt x="245388" y="313879"/>
                </a:cubicBezTo>
                <a:lnTo>
                  <a:pt x="251639" y="290483"/>
                </a:lnTo>
                <a:cubicBezTo>
                  <a:pt x="254585" y="279678"/>
                  <a:pt x="264676" y="272355"/>
                  <a:pt x="275927" y="273070"/>
                </a:cubicBezTo>
                <a:lnTo>
                  <a:pt x="313343" y="275481"/>
                </a:lnTo>
                <a:cubicBezTo>
                  <a:pt x="318968" y="268248"/>
                  <a:pt x="325487" y="261551"/>
                  <a:pt x="332899" y="255836"/>
                </a:cubicBezTo>
                <a:lnTo>
                  <a:pt x="330488" y="218509"/>
                </a:lnTo>
                <a:cubicBezTo>
                  <a:pt x="329773" y="207258"/>
                  <a:pt x="337096" y="197078"/>
                  <a:pt x="347901" y="194221"/>
                </a:cubicBezTo>
                <a:lnTo>
                  <a:pt x="371296" y="187970"/>
                </a:lnTo>
                <a:close/>
                <a:moveTo>
                  <a:pt x="400407" y="303609"/>
                </a:moveTo>
                <a:cubicBezTo>
                  <a:pt x="378722" y="303634"/>
                  <a:pt x="361137" y="321260"/>
                  <a:pt x="361161" y="342945"/>
                </a:cubicBezTo>
                <a:cubicBezTo>
                  <a:pt x="361186" y="364630"/>
                  <a:pt x="378811" y="382215"/>
                  <a:pt x="400496" y="382191"/>
                </a:cubicBezTo>
                <a:cubicBezTo>
                  <a:pt x="422182" y="382166"/>
                  <a:pt x="439767" y="364540"/>
                  <a:pt x="439742" y="342855"/>
                </a:cubicBezTo>
                <a:cubicBezTo>
                  <a:pt x="439718" y="321170"/>
                  <a:pt x="422092" y="303585"/>
                  <a:pt x="400407" y="303609"/>
                </a:cubicBezTo>
                <a:close/>
                <a:moveTo>
                  <a:pt x="200829" y="-40630"/>
                </a:moveTo>
                <a:lnTo>
                  <a:pt x="224224" y="-34379"/>
                </a:lnTo>
                <a:cubicBezTo>
                  <a:pt x="235029" y="-31433"/>
                  <a:pt x="242352" y="-21253"/>
                  <a:pt x="241637" y="-10091"/>
                </a:cubicBezTo>
                <a:lnTo>
                  <a:pt x="239226" y="27236"/>
                </a:lnTo>
                <a:cubicBezTo>
                  <a:pt x="246638" y="32951"/>
                  <a:pt x="253157" y="39559"/>
                  <a:pt x="258782" y="46881"/>
                </a:cubicBezTo>
                <a:lnTo>
                  <a:pt x="296287" y="44470"/>
                </a:lnTo>
                <a:cubicBezTo>
                  <a:pt x="307449" y="43755"/>
                  <a:pt x="317629" y="51078"/>
                  <a:pt x="320576" y="61883"/>
                </a:cubicBezTo>
                <a:lnTo>
                  <a:pt x="326827" y="85279"/>
                </a:lnTo>
                <a:cubicBezTo>
                  <a:pt x="329684" y="96083"/>
                  <a:pt x="324594" y="107513"/>
                  <a:pt x="314504" y="112514"/>
                </a:cubicBezTo>
                <a:lnTo>
                  <a:pt x="280839" y="129123"/>
                </a:lnTo>
                <a:cubicBezTo>
                  <a:pt x="280214" y="133677"/>
                  <a:pt x="279321" y="138232"/>
                  <a:pt x="278160" y="142696"/>
                </a:cubicBezTo>
                <a:cubicBezTo>
                  <a:pt x="276999" y="147161"/>
                  <a:pt x="275392" y="151626"/>
                  <a:pt x="273695" y="155823"/>
                </a:cubicBezTo>
                <a:lnTo>
                  <a:pt x="294501" y="187077"/>
                </a:lnTo>
                <a:cubicBezTo>
                  <a:pt x="300752" y="196453"/>
                  <a:pt x="299502" y="208865"/>
                  <a:pt x="291554" y="216813"/>
                </a:cubicBezTo>
                <a:lnTo>
                  <a:pt x="274409" y="233958"/>
                </a:lnTo>
                <a:cubicBezTo>
                  <a:pt x="266462" y="241905"/>
                  <a:pt x="254050" y="243155"/>
                  <a:pt x="244673" y="236905"/>
                </a:cubicBezTo>
                <a:lnTo>
                  <a:pt x="213420" y="216098"/>
                </a:lnTo>
                <a:cubicBezTo>
                  <a:pt x="204936" y="219581"/>
                  <a:pt x="195917" y="222081"/>
                  <a:pt x="186720" y="223331"/>
                </a:cubicBezTo>
                <a:lnTo>
                  <a:pt x="170111" y="256907"/>
                </a:lnTo>
                <a:cubicBezTo>
                  <a:pt x="165110" y="266998"/>
                  <a:pt x="153680" y="272088"/>
                  <a:pt x="142875" y="269230"/>
                </a:cubicBezTo>
                <a:lnTo>
                  <a:pt x="119479" y="262979"/>
                </a:lnTo>
                <a:cubicBezTo>
                  <a:pt x="108585" y="260033"/>
                  <a:pt x="101352" y="249853"/>
                  <a:pt x="102066" y="238691"/>
                </a:cubicBezTo>
                <a:lnTo>
                  <a:pt x="104477" y="201275"/>
                </a:lnTo>
                <a:cubicBezTo>
                  <a:pt x="97066" y="195560"/>
                  <a:pt x="90547" y="188952"/>
                  <a:pt x="84921" y="181630"/>
                </a:cubicBezTo>
                <a:lnTo>
                  <a:pt x="47417" y="184041"/>
                </a:lnTo>
                <a:cubicBezTo>
                  <a:pt x="36255" y="184755"/>
                  <a:pt x="26075" y="177433"/>
                  <a:pt x="23128" y="166628"/>
                </a:cubicBezTo>
                <a:lnTo>
                  <a:pt x="16877" y="143232"/>
                </a:lnTo>
                <a:cubicBezTo>
                  <a:pt x="14020" y="132427"/>
                  <a:pt x="19110" y="120997"/>
                  <a:pt x="29200" y="115997"/>
                </a:cubicBezTo>
                <a:lnTo>
                  <a:pt x="62865" y="99387"/>
                </a:lnTo>
                <a:cubicBezTo>
                  <a:pt x="63490" y="94833"/>
                  <a:pt x="64383" y="90368"/>
                  <a:pt x="65544" y="85814"/>
                </a:cubicBezTo>
                <a:cubicBezTo>
                  <a:pt x="66794" y="81260"/>
                  <a:pt x="68223" y="76885"/>
                  <a:pt x="70009" y="72688"/>
                </a:cubicBezTo>
                <a:lnTo>
                  <a:pt x="49203" y="41523"/>
                </a:lnTo>
                <a:cubicBezTo>
                  <a:pt x="42952" y="32147"/>
                  <a:pt x="44202" y="19735"/>
                  <a:pt x="52149" y="11787"/>
                </a:cubicBezTo>
                <a:lnTo>
                  <a:pt x="69294" y="-5358"/>
                </a:lnTo>
                <a:cubicBezTo>
                  <a:pt x="77242" y="-13305"/>
                  <a:pt x="89654" y="-14555"/>
                  <a:pt x="99030" y="-8305"/>
                </a:cubicBezTo>
                <a:lnTo>
                  <a:pt x="130284" y="12502"/>
                </a:lnTo>
                <a:cubicBezTo>
                  <a:pt x="138767" y="9019"/>
                  <a:pt x="147786" y="6519"/>
                  <a:pt x="156984" y="5269"/>
                </a:cubicBezTo>
                <a:lnTo>
                  <a:pt x="173593" y="-28307"/>
                </a:lnTo>
                <a:cubicBezTo>
                  <a:pt x="178594" y="-38398"/>
                  <a:pt x="189934" y="-43488"/>
                  <a:pt x="200829" y="-40630"/>
                </a:cubicBezTo>
                <a:close/>
                <a:moveTo>
                  <a:pt x="171807" y="75009"/>
                </a:moveTo>
                <a:cubicBezTo>
                  <a:pt x="150122" y="75009"/>
                  <a:pt x="132517" y="92615"/>
                  <a:pt x="132517" y="114300"/>
                </a:cubicBezTo>
                <a:cubicBezTo>
                  <a:pt x="132517" y="135985"/>
                  <a:pt x="150122" y="153591"/>
                  <a:pt x="171807" y="153591"/>
                </a:cubicBezTo>
                <a:cubicBezTo>
                  <a:pt x="193492" y="153591"/>
                  <a:pt x="211098" y="135985"/>
                  <a:pt x="211098" y="114300"/>
                </a:cubicBezTo>
                <a:cubicBezTo>
                  <a:pt x="211098" y="92615"/>
                  <a:pt x="193492" y="75009"/>
                  <a:pt x="171807" y="75009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5" name="Text 3"/>
          <p:cNvSpPr/>
          <p:nvPr>
            <p:custDataLst>
              <p:tags r:id="rId1"/>
            </p:custDataLst>
          </p:nvPr>
        </p:nvSpPr>
        <p:spPr>
          <a:xfrm>
            <a:off x="1033621" y="3733800"/>
            <a:ext cx="1511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开发MVP</a:t>
            </a:r>
            <a:endParaRPr lang="en-US" sz="1600" dirty="0"/>
          </a:p>
        </p:txBody>
      </p:sp>
      <p:sp>
        <p:nvSpPr>
          <p:cNvPr id="6" name="Text 4"/>
          <p:cNvSpPr/>
          <p:nvPr>
            <p:custDataLst>
              <p:tags r:id="rId2"/>
            </p:custDataLst>
          </p:nvPr>
        </p:nvSpPr>
        <p:spPr>
          <a:xfrm>
            <a:off x="706914" y="4089400"/>
            <a:ext cx="2171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手动录入 + 本地推荐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225800" y="3327400"/>
            <a:ext cx="0" cy="50800"/>
          </a:xfrm>
          <a:custGeom>
            <a:avLst/>
            <a:gdLst/>
            <a:ahLst/>
            <a:cxnLst/>
            <a:rect l="l" t="t" r="r" b="b"/>
            <a:pathLst>
              <a:path h="50800">
                <a:moveTo>
                  <a:pt x="0" y="0"/>
                </a:moveTo>
                <a:lnTo>
                  <a:pt x="0" y="0"/>
                </a:lnTo>
                <a:lnTo>
                  <a:pt x="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8EC5F5"/>
          </a:solidFill>
        </p:spPr>
      </p:sp>
      <p:sp>
        <p:nvSpPr>
          <p:cNvPr id="8" name="Shape 6"/>
          <p:cNvSpPr/>
          <p:nvPr/>
        </p:nvSpPr>
        <p:spPr>
          <a:xfrm>
            <a:off x="4051300" y="2362200"/>
            <a:ext cx="1117600" cy="1117600"/>
          </a:xfrm>
          <a:custGeom>
            <a:avLst/>
            <a:gdLst/>
            <a:ahLst/>
            <a:cxnLst/>
            <a:rect l="l" t="t" r="r" b="b"/>
            <a:pathLst>
              <a:path w="1117600" h="1117600">
                <a:moveTo>
                  <a:pt x="558800" y="0"/>
                </a:moveTo>
                <a:lnTo>
                  <a:pt x="558800" y="0"/>
                </a:lnTo>
                <a:cubicBezTo>
                  <a:pt x="867210" y="0"/>
                  <a:pt x="1117600" y="250390"/>
                  <a:pt x="1117600" y="558800"/>
                </a:cubicBezTo>
                <a:lnTo>
                  <a:pt x="1117600" y="558800"/>
                </a:lnTo>
                <a:cubicBezTo>
                  <a:pt x="1117600" y="867210"/>
                  <a:pt x="867210" y="1117600"/>
                  <a:pt x="558800" y="1117600"/>
                </a:cubicBezTo>
                <a:lnTo>
                  <a:pt x="558800" y="1117600"/>
                </a:lnTo>
                <a:cubicBezTo>
                  <a:pt x="250390" y="1117600"/>
                  <a:pt x="0" y="867210"/>
                  <a:pt x="0" y="558800"/>
                </a:cubicBezTo>
                <a:lnTo>
                  <a:pt x="0" y="558800"/>
                </a:lnTo>
                <a:cubicBezTo>
                  <a:pt x="0" y="250390"/>
                  <a:pt x="250390" y="0"/>
                  <a:pt x="558800" y="0"/>
                </a:cubicBezTo>
                <a:close/>
              </a:path>
            </a:pathLst>
          </a:custGeom>
          <a:solidFill>
            <a:srgbClr val="8EC5F5">
              <a:alpha val="50196"/>
            </a:srgbClr>
          </a:solidFill>
          <a:ln w="50800">
            <a:solidFill>
              <a:srgbClr val="8EC5F5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4375150" y="27432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285750" y="14288"/>
                </a:moveTo>
                <a:cubicBezTo>
                  <a:pt x="337006" y="14288"/>
                  <a:pt x="378619" y="55901"/>
                  <a:pt x="378619" y="107156"/>
                </a:cubicBezTo>
                <a:cubicBezTo>
                  <a:pt x="378619" y="158412"/>
                  <a:pt x="337006" y="200025"/>
                  <a:pt x="285750" y="200025"/>
                </a:cubicBezTo>
                <a:cubicBezTo>
                  <a:pt x="234494" y="200025"/>
                  <a:pt x="192881" y="158412"/>
                  <a:pt x="192881" y="107156"/>
                </a:cubicBezTo>
                <a:cubicBezTo>
                  <a:pt x="192881" y="55901"/>
                  <a:pt x="234494" y="14288"/>
                  <a:pt x="285750" y="14288"/>
                </a:cubicBezTo>
                <a:close/>
                <a:moveTo>
                  <a:pt x="85725" y="78581"/>
                </a:moveTo>
                <a:cubicBezTo>
                  <a:pt x="121210" y="78581"/>
                  <a:pt x="150019" y="107390"/>
                  <a:pt x="150019" y="142875"/>
                </a:cubicBezTo>
                <a:cubicBezTo>
                  <a:pt x="150019" y="178360"/>
                  <a:pt x="121210" y="207169"/>
                  <a:pt x="85725" y="207169"/>
                </a:cubicBezTo>
                <a:cubicBezTo>
                  <a:pt x="50240" y="207169"/>
                  <a:pt x="21431" y="178360"/>
                  <a:pt x="21431" y="142875"/>
                </a:cubicBezTo>
                <a:cubicBezTo>
                  <a:pt x="21431" y="107390"/>
                  <a:pt x="50240" y="78581"/>
                  <a:pt x="85725" y="78581"/>
                </a:cubicBezTo>
                <a:close/>
                <a:moveTo>
                  <a:pt x="0" y="371475"/>
                </a:moveTo>
                <a:cubicBezTo>
                  <a:pt x="0" y="308342"/>
                  <a:pt x="51167" y="257175"/>
                  <a:pt x="114300" y="257175"/>
                </a:cubicBezTo>
                <a:cubicBezTo>
                  <a:pt x="125730" y="257175"/>
                  <a:pt x="136803" y="258872"/>
                  <a:pt x="147251" y="261997"/>
                </a:cubicBezTo>
                <a:cubicBezTo>
                  <a:pt x="117872" y="294858"/>
                  <a:pt x="100013" y="338257"/>
                  <a:pt x="100013" y="385763"/>
                </a:cubicBezTo>
                <a:lnTo>
                  <a:pt x="100013" y="400050"/>
                </a:lnTo>
                <a:cubicBezTo>
                  <a:pt x="100013" y="410230"/>
                  <a:pt x="102156" y="419874"/>
                  <a:pt x="105995" y="428625"/>
                </a:cubicBezTo>
                <a:lnTo>
                  <a:pt x="28575" y="428625"/>
                </a:lnTo>
                <a:cubicBezTo>
                  <a:pt x="12769" y="428625"/>
                  <a:pt x="0" y="415856"/>
                  <a:pt x="0" y="400050"/>
                </a:cubicBezTo>
                <a:lnTo>
                  <a:pt x="0" y="371475"/>
                </a:lnTo>
                <a:close/>
                <a:moveTo>
                  <a:pt x="465505" y="428625"/>
                </a:moveTo>
                <a:cubicBezTo>
                  <a:pt x="469344" y="419874"/>
                  <a:pt x="471488" y="410230"/>
                  <a:pt x="471488" y="400050"/>
                </a:cubicBezTo>
                <a:lnTo>
                  <a:pt x="471488" y="385763"/>
                </a:lnTo>
                <a:cubicBezTo>
                  <a:pt x="471488" y="338257"/>
                  <a:pt x="453628" y="294858"/>
                  <a:pt x="424249" y="261997"/>
                </a:cubicBezTo>
                <a:cubicBezTo>
                  <a:pt x="434697" y="258872"/>
                  <a:pt x="445770" y="257175"/>
                  <a:pt x="457200" y="257175"/>
                </a:cubicBezTo>
                <a:cubicBezTo>
                  <a:pt x="520333" y="257175"/>
                  <a:pt x="571500" y="308342"/>
                  <a:pt x="571500" y="371475"/>
                </a:cubicBezTo>
                <a:lnTo>
                  <a:pt x="571500" y="400050"/>
                </a:lnTo>
                <a:cubicBezTo>
                  <a:pt x="571500" y="415856"/>
                  <a:pt x="558731" y="428625"/>
                  <a:pt x="542925" y="428625"/>
                </a:cubicBezTo>
                <a:lnTo>
                  <a:pt x="465505" y="428625"/>
                </a:lnTo>
                <a:close/>
                <a:moveTo>
                  <a:pt x="421481" y="142875"/>
                </a:moveTo>
                <a:cubicBezTo>
                  <a:pt x="421481" y="107390"/>
                  <a:pt x="450290" y="78581"/>
                  <a:pt x="485775" y="78581"/>
                </a:cubicBezTo>
                <a:cubicBezTo>
                  <a:pt x="521260" y="78581"/>
                  <a:pt x="550069" y="107390"/>
                  <a:pt x="550069" y="142875"/>
                </a:cubicBezTo>
                <a:cubicBezTo>
                  <a:pt x="550069" y="178360"/>
                  <a:pt x="521260" y="207169"/>
                  <a:pt x="485775" y="207169"/>
                </a:cubicBezTo>
                <a:cubicBezTo>
                  <a:pt x="450290" y="207169"/>
                  <a:pt x="421481" y="178360"/>
                  <a:pt x="421481" y="142875"/>
                </a:cubicBezTo>
                <a:close/>
                <a:moveTo>
                  <a:pt x="142875" y="385763"/>
                </a:moveTo>
                <a:cubicBezTo>
                  <a:pt x="142875" y="306824"/>
                  <a:pt x="206812" y="242888"/>
                  <a:pt x="285750" y="242888"/>
                </a:cubicBezTo>
                <a:cubicBezTo>
                  <a:pt x="364688" y="242888"/>
                  <a:pt x="428625" y="306824"/>
                  <a:pt x="428625" y="385763"/>
                </a:cubicBezTo>
                <a:lnTo>
                  <a:pt x="428625" y="400050"/>
                </a:lnTo>
                <a:cubicBezTo>
                  <a:pt x="428625" y="415856"/>
                  <a:pt x="415856" y="428625"/>
                  <a:pt x="400050" y="428625"/>
                </a:cubicBezTo>
                <a:lnTo>
                  <a:pt x="171450" y="428625"/>
                </a:lnTo>
                <a:cubicBezTo>
                  <a:pt x="155644" y="428625"/>
                  <a:pt x="142875" y="415856"/>
                  <a:pt x="142875" y="400050"/>
                </a:cubicBezTo>
                <a:lnTo>
                  <a:pt x="142875" y="385763"/>
                </a:lnTo>
                <a:close/>
              </a:path>
            </a:pathLst>
          </a:custGeom>
          <a:solidFill>
            <a:srgbClr val="2D7FE4"/>
          </a:solidFill>
        </p:spPr>
      </p:sp>
      <p:sp>
        <p:nvSpPr>
          <p:cNvPr id="10" name="Text 8"/>
          <p:cNvSpPr/>
          <p:nvPr>
            <p:custDataLst>
              <p:tags r:id="rId3"/>
            </p:custDataLst>
          </p:nvPr>
        </p:nvSpPr>
        <p:spPr>
          <a:xfrm>
            <a:off x="3835400" y="3733800"/>
            <a:ext cx="1651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小范围测试</a:t>
            </a:r>
            <a:endParaRPr lang="en-US" sz="1600" dirty="0"/>
          </a:p>
        </p:txBody>
      </p:sp>
      <p:sp>
        <p:nvSpPr>
          <p:cNvPr id="11" name="Text 9"/>
          <p:cNvSpPr/>
          <p:nvPr>
            <p:custDataLst>
              <p:tags r:id="rId4"/>
            </p:custDataLst>
          </p:nvPr>
        </p:nvSpPr>
        <p:spPr>
          <a:xfrm>
            <a:off x="3858101" y="4089400"/>
            <a:ext cx="1600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同学朋友20人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96000" y="3327400"/>
            <a:ext cx="0" cy="50800"/>
          </a:xfrm>
          <a:custGeom>
            <a:avLst/>
            <a:gdLst/>
            <a:ahLst/>
            <a:cxnLst/>
            <a:rect l="l" t="t" r="r" b="b"/>
            <a:pathLst>
              <a:path h="50800">
                <a:moveTo>
                  <a:pt x="0" y="0"/>
                </a:moveTo>
                <a:lnTo>
                  <a:pt x="0" y="0"/>
                </a:lnTo>
                <a:lnTo>
                  <a:pt x="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8EC5F5"/>
          </a:solidFill>
        </p:spPr>
      </p:sp>
      <p:sp>
        <p:nvSpPr>
          <p:cNvPr id="13" name="Shape 11"/>
          <p:cNvSpPr/>
          <p:nvPr/>
        </p:nvSpPr>
        <p:spPr>
          <a:xfrm>
            <a:off x="6921500" y="2362200"/>
            <a:ext cx="1117600" cy="1117600"/>
          </a:xfrm>
          <a:custGeom>
            <a:avLst/>
            <a:gdLst/>
            <a:ahLst/>
            <a:cxnLst/>
            <a:rect l="l" t="t" r="r" b="b"/>
            <a:pathLst>
              <a:path w="1117600" h="1117600">
                <a:moveTo>
                  <a:pt x="558800" y="0"/>
                </a:moveTo>
                <a:lnTo>
                  <a:pt x="558800" y="0"/>
                </a:lnTo>
                <a:cubicBezTo>
                  <a:pt x="867210" y="0"/>
                  <a:pt x="1117600" y="250390"/>
                  <a:pt x="1117600" y="558800"/>
                </a:cubicBezTo>
                <a:lnTo>
                  <a:pt x="1117600" y="558800"/>
                </a:lnTo>
                <a:cubicBezTo>
                  <a:pt x="1117600" y="867210"/>
                  <a:pt x="867210" y="1117600"/>
                  <a:pt x="558800" y="1117600"/>
                </a:cubicBezTo>
                <a:lnTo>
                  <a:pt x="558800" y="1117600"/>
                </a:lnTo>
                <a:cubicBezTo>
                  <a:pt x="250390" y="1117600"/>
                  <a:pt x="0" y="867210"/>
                  <a:pt x="0" y="558800"/>
                </a:cubicBezTo>
                <a:lnTo>
                  <a:pt x="0" y="558800"/>
                </a:lnTo>
                <a:cubicBezTo>
                  <a:pt x="0" y="250390"/>
                  <a:pt x="250390" y="0"/>
                  <a:pt x="558800" y="0"/>
                </a:cubicBezTo>
                <a:close/>
              </a:path>
            </a:pathLst>
          </a:custGeom>
          <a:solidFill>
            <a:srgbClr val="8EC5F5">
              <a:alpha val="50196"/>
            </a:srgbClr>
          </a:solidFill>
          <a:ln w="50800">
            <a:solidFill>
              <a:srgbClr val="8EC5F5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7273925" y="27432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42900" y="128588"/>
                </a:moveTo>
                <a:cubicBezTo>
                  <a:pt x="342900" y="215384"/>
                  <a:pt x="266105" y="285750"/>
                  <a:pt x="171450" y="285750"/>
                </a:cubicBezTo>
                <a:cubicBezTo>
                  <a:pt x="147608" y="285750"/>
                  <a:pt x="124926" y="281285"/>
                  <a:pt x="104299" y="273248"/>
                </a:cubicBezTo>
                <a:lnTo>
                  <a:pt x="31433" y="311825"/>
                </a:lnTo>
                <a:cubicBezTo>
                  <a:pt x="23128" y="316200"/>
                  <a:pt x="12948" y="314682"/>
                  <a:pt x="6251" y="308074"/>
                </a:cubicBezTo>
                <a:cubicBezTo>
                  <a:pt x="-446" y="301466"/>
                  <a:pt x="-1965" y="291197"/>
                  <a:pt x="2500" y="282893"/>
                </a:cubicBezTo>
                <a:lnTo>
                  <a:pt x="34290" y="222885"/>
                </a:lnTo>
                <a:cubicBezTo>
                  <a:pt x="12769" y="196632"/>
                  <a:pt x="0" y="163949"/>
                  <a:pt x="0" y="128588"/>
                </a:cubicBezTo>
                <a:cubicBezTo>
                  <a:pt x="0" y="41791"/>
                  <a:pt x="76795" y="-28575"/>
                  <a:pt x="171450" y="-28575"/>
                </a:cubicBezTo>
                <a:cubicBezTo>
                  <a:pt x="266105" y="-28575"/>
                  <a:pt x="342900" y="41791"/>
                  <a:pt x="342900" y="128588"/>
                </a:cubicBezTo>
                <a:close/>
                <a:moveTo>
                  <a:pt x="342900" y="457200"/>
                </a:moveTo>
                <a:cubicBezTo>
                  <a:pt x="258872" y="457200"/>
                  <a:pt x="188952" y="401747"/>
                  <a:pt x="174308" y="328613"/>
                </a:cubicBezTo>
                <a:cubicBezTo>
                  <a:pt x="281464" y="327273"/>
                  <a:pt x="374600" y="251014"/>
                  <a:pt x="384870" y="147608"/>
                </a:cubicBezTo>
                <a:cubicBezTo>
                  <a:pt x="459254" y="164753"/>
                  <a:pt x="514350" y="226457"/>
                  <a:pt x="514350" y="300038"/>
                </a:cubicBezTo>
                <a:cubicBezTo>
                  <a:pt x="514350" y="335399"/>
                  <a:pt x="501581" y="368082"/>
                  <a:pt x="480060" y="394335"/>
                </a:cubicBezTo>
                <a:lnTo>
                  <a:pt x="511850" y="454342"/>
                </a:lnTo>
                <a:cubicBezTo>
                  <a:pt x="516225" y="462647"/>
                  <a:pt x="514707" y="472827"/>
                  <a:pt x="508099" y="479524"/>
                </a:cubicBezTo>
                <a:cubicBezTo>
                  <a:pt x="501491" y="486221"/>
                  <a:pt x="491222" y="487740"/>
                  <a:pt x="482917" y="483275"/>
                </a:cubicBezTo>
                <a:lnTo>
                  <a:pt x="410051" y="444698"/>
                </a:lnTo>
                <a:cubicBezTo>
                  <a:pt x="389424" y="452735"/>
                  <a:pt x="366742" y="457200"/>
                  <a:pt x="342900" y="457200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15" name="Text 13"/>
          <p:cNvSpPr/>
          <p:nvPr>
            <p:custDataLst>
              <p:tags r:id="rId5"/>
            </p:custDataLst>
          </p:nvPr>
        </p:nvSpPr>
        <p:spPr>
          <a:xfrm>
            <a:off x="6819900" y="3733800"/>
            <a:ext cx="1422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收集反馈</a:t>
            </a:r>
            <a:endParaRPr lang="en-US" sz="1600" dirty="0"/>
          </a:p>
        </p:txBody>
      </p:sp>
      <p:sp>
        <p:nvSpPr>
          <p:cNvPr id="16" name="Text 14"/>
          <p:cNvSpPr/>
          <p:nvPr>
            <p:custDataLst>
              <p:tags r:id="rId6"/>
            </p:custDataLst>
          </p:nvPr>
        </p:nvSpPr>
        <p:spPr>
          <a:xfrm>
            <a:off x="6752908" y="4089400"/>
            <a:ext cx="1562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UI/按钮/推送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966200" y="3327400"/>
            <a:ext cx="0" cy="50800"/>
          </a:xfrm>
          <a:custGeom>
            <a:avLst/>
            <a:gdLst/>
            <a:ahLst/>
            <a:cxnLst/>
            <a:rect l="l" t="t" r="r" b="b"/>
            <a:pathLst>
              <a:path h="50800">
                <a:moveTo>
                  <a:pt x="0" y="0"/>
                </a:moveTo>
                <a:lnTo>
                  <a:pt x="0" y="0"/>
                </a:lnTo>
                <a:lnTo>
                  <a:pt x="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8EC5F5"/>
          </a:solidFill>
        </p:spPr>
      </p:sp>
      <p:sp>
        <p:nvSpPr>
          <p:cNvPr id="18" name="Shape 16"/>
          <p:cNvSpPr/>
          <p:nvPr/>
        </p:nvSpPr>
        <p:spPr>
          <a:xfrm>
            <a:off x="9791700" y="2362200"/>
            <a:ext cx="1117600" cy="1117600"/>
          </a:xfrm>
          <a:custGeom>
            <a:avLst/>
            <a:gdLst/>
            <a:ahLst/>
            <a:cxnLst/>
            <a:rect l="l" t="t" r="r" b="b"/>
            <a:pathLst>
              <a:path w="1117600" h="1117600">
                <a:moveTo>
                  <a:pt x="558800" y="0"/>
                </a:moveTo>
                <a:lnTo>
                  <a:pt x="558800" y="0"/>
                </a:lnTo>
                <a:cubicBezTo>
                  <a:pt x="867210" y="0"/>
                  <a:pt x="1117600" y="250390"/>
                  <a:pt x="1117600" y="558800"/>
                </a:cubicBezTo>
                <a:lnTo>
                  <a:pt x="1117600" y="558800"/>
                </a:lnTo>
                <a:cubicBezTo>
                  <a:pt x="1117600" y="867210"/>
                  <a:pt x="867210" y="1117600"/>
                  <a:pt x="558800" y="1117600"/>
                </a:cubicBezTo>
                <a:lnTo>
                  <a:pt x="558800" y="1117600"/>
                </a:lnTo>
                <a:cubicBezTo>
                  <a:pt x="250390" y="1117600"/>
                  <a:pt x="0" y="867210"/>
                  <a:pt x="0" y="558800"/>
                </a:cubicBezTo>
                <a:lnTo>
                  <a:pt x="0" y="558800"/>
                </a:lnTo>
                <a:cubicBezTo>
                  <a:pt x="0" y="250390"/>
                  <a:pt x="250390" y="0"/>
                  <a:pt x="558800" y="0"/>
                </a:cubicBezTo>
                <a:close/>
              </a:path>
            </a:pathLst>
          </a:custGeom>
          <a:solidFill>
            <a:srgbClr val="8EC5F5">
              <a:alpha val="50196"/>
            </a:srgbClr>
          </a:solidFill>
          <a:ln w="50800">
            <a:solidFill>
              <a:srgbClr val="8EC5F5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10144125" y="27432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457557" y="214313"/>
                </a:moveTo>
                <a:lnTo>
                  <a:pt x="300395" y="214313"/>
                </a:lnTo>
                <a:cubicBezTo>
                  <a:pt x="284589" y="214313"/>
                  <a:pt x="271820" y="201543"/>
                  <a:pt x="271820" y="185738"/>
                </a:cubicBezTo>
                <a:lnTo>
                  <a:pt x="271820" y="28575"/>
                </a:lnTo>
                <a:cubicBezTo>
                  <a:pt x="271820" y="12769"/>
                  <a:pt x="284678" y="-179"/>
                  <a:pt x="300305" y="1875"/>
                </a:cubicBezTo>
                <a:cubicBezTo>
                  <a:pt x="395853" y="14555"/>
                  <a:pt x="471577" y="90279"/>
                  <a:pt x="484257" y="185827"/>
                </a:cubicBezTo>
                <a:cubicBezTo>
                  <a:pt x="486311" y="201454"/>
                  <a:pt x="473363" y="214313"/>
                  <a:pt x="457557" y="214313"/>
                </a:cubicBezTo>
                <a:close/>
                <a:moveTo>
                  <a:pt x="198775" y="33218"/>
                </a:moveTo>
                <a:cubicBezTo>
                  <a:pt x="214938" y="29825"/>
                  <a:pt x="228957" y="43041"/>
                  <a:pt x="228957" y="59561"/>
                </a:cubicBezTo>
                <a:lnTo>
                  <a:pt x="228957" y="235744"/>
                </a:lnTo>
                <a:cubicBezTo>
                  <a:pt x="228957" y="240744"/>
                  <a:pt x="230743" y="245566"/>
                  <a:pt x="233869" y="249406"/>
                </a:cubicBezTo>
                <a:lnTo>
                  <a:pt x="351830" y="391745"/>
                </a:lnTo>
                <a:cubicBezTo>
                  <a:pt x="362277" y="404336"/>
                  <a:pt x="360045" y="423356"/>
                  <a:pt x="345668" y="431125"/>
                </a:cubicBezTo>
                <a:cubicBezTo>
                  <a:pt x="315218" y="447735"/>
                  <a:pt x="280303" y="457200"/>
                  <a:pt x="243245" y="457200"/>
                </a:cubicBezTo>
                <a:cubicBezTo>
                  <a:pt x="124926" y="457200"/>
                  <a:pt x="28932" y="361206"/>
                  <a:pt x="28932" y="242888"/>
                </a:cubicBezTo>
                <a:cubicBezTo>
                  <a:pt x="28932" y="139750"/>
                  <a:pt x="101709" y="53667"/>
                  <a:pt x="198775" y="33218"/>
                </a:cubicBezTo>
                <a:close/>
                <a:moveTo>
                  <a:pt x="426660" y="257175"/>
                </a:moveTo>
                <a:lnTo>
                  <a:pt x="483810" y="257175"/>
                </a:lnTo>
                <a:cubicBezTo>
                  <a:pt x="500330" y="257175"/>
                  <a:pt x="513546" y="271195"/>
                  <a:pt x="510153" y="287357"/>
                </a:cubicBezTo>
                <a:cubicBezTo>
                  <a:pt x="501045" y="330577"/>
                  <a:pt x="478899" y="368975"/>
                  <a:pt x="448002" y="398264"/>
                </a:cubicBezTo>
                <a:cubicBezTo>
                  <a:pt x="437019" y="408712"/>
                  <a:pt x="419785" y="406479"/>
                  <a:pt x="410141" y="394781"/>
                </a:cubicBezTo>
                <a:lnTo>
                  <a:pt x="334774" y="303967"/>
                </a:lnTo>
                <a:cubicBezTo>
                  <a:pt x="319326" y="285304"/>
                  <a:pt x="332631" y="257175"/>
                  <a:pt x="356741" y="257175"/>
                </a:cubicBezTo>
                <a:lnTo>
                  <a:pt x="426571" y="257175"/>
                </a:lnTo>
                <a:close/>
              </a:path>
            </a:pathLst>
          </a:custGeom>
          <a:solidFill>
            <a:srgbClr val="2D7FE4"/>
          </a:solidFill>
        </p:spPr>
      </p:sp>
      <p:sp>
        <p:nvSpPr>
          <p:cNvPr id="20" name="Text 18"/>
          <p:cNvSpPr/>
          <p:nvPr>
            <p:custDataLst>
              <p:tags r:id="rId7"/>
            </p:custDataLst>
          </p:nvPr>
        </p:nvSpPr>
        <p:spPr>
          <a:xfrm>
            <a:off x="9690100" y="3733800"/>
            <a:ext cx="1422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快速迭代</a:t>
            </a:r>
            <a:endParaRPr lang="en-US" sz="1600" dirty="0"/>
          </a:p>
        </p:txBody>
      </p:sp>
      <p:sp>
        <p:nvSpPr>
          <p:cNvPr id="21" name="Text 19"/>
          <p:cNvSpPr/>
          <p:nvPr>
            <p:custDataLst>
              <p:tags r:id="rId8"/>
            </p:custDataLst>
          </p:nvPr>
        </p:nvSpPr>
        <p:spPr>
          <a:xfrm>
            <a:off x="9368631" y="4089400"/>
            <a:ext cx="2070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A/B测试，快速决策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254000" y="4749800"/>
            <a:ext cx="11684000" cy="609600"/>
          </a:xfrm>
          <a:custGeom>
            <a:avLst/>
            <a:gdLst/>
            <a:ahLst/>
            <a:cxnLst/>
            <a:rect l="l" t="t" r="r" b="b"/>
            <a:pathLst>
              <a:path w="11684000" h="6096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507998"/>
                </a:lnTo>
                <a:cubicBezTo>
                  <a:pt x="11684000" y="564111"/>
                  <a:pt x="11638511" y="609600"/>
                  <a:pt x="115823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2D7FE4">
              <a:alpha val="10196"/>
            </a:srgbClr>
          </a:solidFill>
        </p:spPr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5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39:34-d2v5s1lnfo2stf9dk1b0.jpg"/>
          <p:cNvPicPr>
            <a:picLocks noChangeAspect="1"/>
          </p:cNvPicPr>
          <p:nvPr/>
        </p:nvPicPr>
        <p:blipFill>
          <a:blip r:embed="rId2"/>
          <a:srcRect l="1013" r="1013"/>
          <a:stretch>
            <a:fillRect/>
          </a:stretch>
        </p:blipFill>
        <p:spPr>
          <a:xfrm>
            <a:off x="0" y="-20320"/>
            <a:ext cx="12192000" cy="68980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6338" y="1683385"/>
            <a:ext cx="1541780" cy="14833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727575" y="3160395"/>
            <a:ext cx="4599305" cy="18065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未来展望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8-12:39:32-d2v5s15nfo2stf9dk1a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97300"/>
            <a:ext cx="5143500" cy="30607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000" y="1473200"/>
            <a:ext cx="59436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从工具到健康平台的跃迁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54000" y="2133600"/>
            <a:ext cx="5435600" cy="711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K</a:t>
            </a: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itchenPal精准切入高频真需求，已用数据证明</a:t>
            </a:r>
            <a:r>
              <a:rPr lang="en-US" sz="1800" dirty="0">
                <a:solidFill>
                  <a:srgbClr val="2D7FE4"/>
                </a:solidFill>
                <a:highlight>
                  <a:srgbClr val="8EC5F5">
                    <a:alpha val="50196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零浪费场景 </a:t>
            </a: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的用户粘性。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5600" y="3251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040" y="8573"/>
                </a:moveTo>
                <a:cubicBezTo>
                  <a:pt x="37564" y="3691"/>
                  <a:pt x="33457" y="0"/>
                  <a:pt x="28575" y="0"/>
                </a:cubicBezTo>
                <a:cubicBezTo>
                  <a:pt x="23693" y="0"/>
                  <a:pt x="19586" y="3691"/>
                  <a:pt x="19050" y="8513"/>
                </a:cubicBezTo>
                <a:lnTo>
                  <a:pt x="10656" y="89118"/>
                </a:lnTo>
                <a:cubicBezTo>
                  <a:pt x="9882" y="92690"/>
                  <a:pt x="9525" y="96322"/>
                  <a:pt x="9525" y="99953"/>
                </a:cubicBezTo>
                <a:cubicBezTo>
                  <a:pt x="9525" y="127278"/>
                  <a:pt x="30420" y="149721"/>
                  <a:pt x="57150" y="152162"/>
                </a:cubicBezTo>
                <a:lnTo>
                  <a:pt x="57150" y="285750"/>
                </a:lnTo>
                <a:cubicBezTo>
                  <a:pt x="57150" y="296287"/>
                  <a:pt x="65663" y="304800"/>
                  <a:pt x="76200" y="304800"/>
                </a:cubicBezTo>
                <a:cubicBezTo>
                  <a:pt x="86737" y="304800"/>
                  <a:pt x="95250" y="296287"/>
                  <a:pt x="95250" y="285750"/>
                </a:cubicBezTo>
                <a:lnTo>
                  <a:pt x="95250" y="152162"/>
                </a:lnTo>
                <a:cubicBezTo>
                  <a:pt x="121980" y="149721"/>
                  <a:pt x="142875" y="127278"/>
                  <a:pt x="142875" y="99953"/>
                </a:cubicBezTo>
                <a:cubicBezTo>
                  <a:pt x="142875" y="96322"/>
                  <a:pt x="142518" y="92690"/>
                  <a:pt x="141744" y="89118"/>
                </a:cubicBezTo>
                <a:lnTo>
                  <a:pt x="133290" y="8513"/>
                </a:lnTo>
                <a:cubicBezTo>
                  <a:pt x="132814" y="3691"/>
                  <a:pt x="128707" y="0"/>
                  <a:pt x="123825" y="0"/>
                </a:cubicBezTo>
                <a:cubicBezTo>
                  <a:pt x="118943" y="0"/>
                  <a:pt x="114836" y="3691"/>
                  <a:pt x="114360" y="8573"/>
                </a:cubicBezTo>
                <a:lnTo>
                  <a:pt x="106263" y="89237"/>
                </a:lnTo>
                <a:cubicBezTo>
                  <a:pt x="105906" y="92631"/>
                  <a:pt x="103049" y="95250"/>
                  <a:pt x="99655" y="95250"/>
                </a:cubicBezTo>
                <a:cubicBezTo>
                  <a:pt x="96203" y="95250"/>
                  <a:pt x="93345" y="92631"/>
                  <a:pt x="92988" y="89178"/>
                </a:cubicBezTo>
                <a:lnTo>
                  <a:pt x="85665" y="8692"/>
                </a:lnTo>
                <a:cubicBezTo>
                  <a:pt x="85249" y="3750"/>
                  <a:pt x="81141" y="0"/>
                  <a:pt x="76200" y="0"/>
                </a:cubicBezTo>
                <a:cubicBezTo>
                  <a:pt x="71259" y="0"/>
                  <a:pt x="67151" y="3750"/>
                  <a:pt x="66735" y="8692"/>
                </a:cubicBezTo>
                <a:lnTo>
                  <a:pt x="59412" y="89178"/>
                </a:lnTo>
                <a:cubicBezTo>
                  <a:pt x="59115" y="92631"/>
                  <a:pt x="56197" y="95250"/>
                  <a:pt x="52745" y="95250"/>
                </a:cubicBezTo>
                <a:cubicBezTo>
                  <a:pt x="49292" y="95250"/>
                  <a:pt x="46434" y="92631"/>
                  <a:pt x="46137" y="89237"/>
                </a:cubicBezTo>
                <a:lnTo>
                  <a:pt x="38040" y="8573"/>
                </a:lnTo>
                <a:close/>
                <a:moveTo>
                  <a:pt x="266700" y="0"/>
                </a:moveTo>
                <a:cubicBezTo>
                  <a:pt x="257175" y="0"/>
                  <a:pt x="190500" y="19050"/>
                  <a:pt x="190500" y="104775"/>
                </a:cubicBezTo>
                <a:lnTo>
                  <a:pt x="190500" y="171450"/>
                </a:lnTo>
                <a:cubicBezTo>
                  <a:pt x="190500" y="192465"/>
                  <a:pt x="207585" y="209550"/>
                  <a:pt x="228600" y="209550"/>
                </a:cubicBezTo>
                <a:lnTo>
                  <a:pt x="247650" y="209550"/>
                </a:lnTo>
                <a:lnTo>
                  <a:pt x="247650" y="285750"/>
                </a:lnTo>
                <a:cubicBezTo>
                  <a:pt x="247650" y="296287"/>
                  <a:pt x="256163" y="304800"/>
                  <a:pt x="266700" y="304800"/>
                </a:cubicBezTo>
                <a:cubicBezTo>
                  <a:pt x="277237" y="304800"/>
                  <a:pt x="285750" y="296287"/>
                  <a:pt x="285750" y="285750"/>
                </a:cubicBezTo>
                <a:lnTo>
                  <a:pt x="285750" y="19050"/>
                </a:lnTo>
                <a:cubicBezTo>
                  <a:pt x="285750" y="8513"/>
                  <a:pt x="277237" y="0"/>
                  <a:pt x="266700" y="0"/>
                </a:cubicBezTo>
                <a:close/>
              </a:path>
            </a:pathLst>
          </a:custGeom>
          <a:solidFill>
            <a:srgbClr val="4F6476"/>
          </a:solidFill>
        </p:spPr>
      </p:sp>
      <p:sp>
        <p:nvSpPr>
          <p:cNvPr id="5" name="Text 3"/>
          <p:cNvSpPr/>
          <p:nvPr>
            <p:custDataLst>
              <p:tags r:id="rId1"/>
            </p:custDataLst>
          </p:nvPr>
        </p:nvSpPr>
        <p:spPr>
          <a:xfrm>
            <a:off x="914400" y="3149600"/>
            <a:ext cx="3619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当前价值：智能工具</a:t>
            </a:r>
            <a:endParaRPr lang="en-US" sz="1600" dirty="0"/>
          </a:p>
        </p:txBody>
      </p:sp>
      <p:sp>
        <p:nvSpPr>
          <p:cNvPr id="6" name="Text 4"/>
          <p:cNvSpPr/>
          <p:nvPr>
            <p:custDataLst>
              <p:tags r:id="rId2"/>
            </p:custDataLst>
          </p:nvPr>
        </p:nvSpPr>
        <p:spPr>
          <a:xfrm>
            <a:off x="914400" y="3505200"/>
            <a:ext cx="3619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解决“吃什么”和“减少浪费”的核心</a:t>
            </a:r>
            <a:r>
              <a:rPr lang="zh-CN" alt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问题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55600" y="4064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64234"/>
                </a:moveTo>
                <a:lnTo>
                  <a:pt x="143470" y="51852"/>
                </a:lnTo>
                <a:cubicBezTo>
                  <a:pt x="128588" y="31254"/>
                  <a:pt x="104715" y="19050"/>
                  <a:pt x="79236" y="19050"/>
                </a:cubicBezTo>
                <a:cubicBezTo>
                  <a:pt x="35481" y="19050"/>
                  <a:pt x="0" y="54531"/>
                  <a:pt x="0" y="98286"/>
                </a:cubicBezTo>
                <a:lnTo>
                  <a:pt x="0" y="99834"/>
                </a:lnTo>
                <a:cubicBezTo>
                  <a:pt x="0" y="113883"/>
                  <a:pt x="3691" y="128409"/>
                  <a:pt x="9882" y="142875"/>
                </a:cubicBezTo>
                <a:lnTo>
                  <a:pt x="72985" y="142875"/>
                </a:lnTo>
                <a:cubicBezTo>
                  <a:pt x="74890" y="142875"/>
                  <a:pt x="76617" y="141744"/>
                  <a:pt x="77391" y="139958"/>
                </a:cubicBezTo>
                <a:lnTo>
                  <a:pt x="96322" y="94536"/>
                </a:lnTo>
                <a:cubicBezTo>
                  <a:pt x="98524" y="89297"/>
                  <a:pt x="103644" y="85844"/>
                  <a:pt x="109299" y="85725"/>
                </a:cubicBezTo>
                <a:cubicBezTo>
                  <a:pt x="114955" y="85606"/>
                  <a:pt x="120194" y="88940"/>
                  <a:pt x="122515" y="94119"/>
                </a:cubicBezTo>
                <a:lnTo>
                  <a:pt x="153055" y="161925"/>
                </a:lnTo>
                <a:lnTo>
                  <a:pt x="177701" y="112633"/>
                </a:lnTo>
                <a:cubicBezTo>
                  <a:pt x="180142" y="107811"/>
                  <a:pt x="185083" y="104715"/>
                  <a:pt x="190500" y="104715"/>
                </a:cubicBezTo>
                <a:cubicBezTo>
                  <a:pt x="195917" y="104715"/>
                  <a:pt x="200858" y="107752"/>
                  <a:pt x="203299" y="112633"/>
                </a:cubicBezTo>
                <a:lnTo>
                  <a:pt x="217110" y="140196"/>
                </a:lnTo>
                <a:cubicBezTo>
                  <a:pt x="217944" y="141803"/>
                  <a:pt x="219551" y="142815"/>
                  <a:pt x="221397" y="142815"/>
                </a:cubicBezTo>
                <a:lnTo>
                  <a:pt x="294977" y="142815"/>
                </a:lnTo>
                <a:cubicBezTo>
                  <a:pt x="301228" y="128349"/>
                  <a:pt x="304860" y="113824"/>
                  <a:pt x="304860" y="99774"/>
                </a:cubicBezTo>
                <a:lnTo>
                  <a:pt x="304860" y="98227"/>
                </a:lnTo>
                <a:cubicBezTo>
                  <a:pt x="304800" y="54531"/>
                  <a:pt x="269319" y="19050"/>
                  <a:pt x="225564" y="19050"/>
                </a:cubicBezTo>
                <a:cubicBezTo>
                  <a:pt x="200144" y="19050"/>
                  <a:pt x="176212" y="31254"/>
                  <a:pt x="161330" y="51852"/>
                </a:cubicBezTo>
                <a:lnTo>
                  <a:pt x="152400" y="64175"/>
                </a:lnTo>
                <a:close/>
                <a:moveTo>
                  <a:pt x="279559" y="171450"/>
                </a:moveTo>
                <a:lnTo>
                  <a:pt x="221337" y="171450"/>
                </a:lnTo>
                <a:cubicBezTo>
                  <a:pt x="208717" y="171450"/>
                  <a:pt x="197167" y="164306"/>
                  <a:pt x="191512" y="152995"/>
                </a:cubicBezTo>
                <a:lnTo>
                  <a:pt x="190500" y="150971"/>
                </a:lnTo>
                <a:lnTo>
                  <a:pt x="165199" y="201632"/>
                </a:lnTo>
                <a:cubicBezTo>
                  <a:pt x="162758" y="206573"/>
                  <a:pt x="157639" y="209669"/>
                  <a:pt x="152102" y="209550"/>
                </a:cubicBezTo>
                <a:cubicBezTo>
                  <a:pt x="146566" y="209431"/>
                  <a:pt x="141625" y="206157"/>
                  <a:pt x="139363" y="201156"/>
                </a:cubicBezTo>
                <a:lnTo>
                  <a:pt x="110014" y="135969"/>
                </a:lnTo>
                <a:lnTo>
                  <a:pt x="103763" y="150971"/>
                </a:lnTo>
                <a:cubicBezTo>
                  <a:pt x="98584" y="163413"/>
                  <a:pt x="86439" y="171510"/>
                  <a:pt x="72985" y="171510"/>
                </a:cubicBezTo>
                <a:lnTo>
                  <a:pt x="25241" y="171510"/>
                </a:lnTo>
                <a:cubicBezTo>
                  <a:pt x="53340" y="215444"/>
                  <a:pt x="98465" y="255865"/>
                  <a:pt x="126683" y="277416"/>
                </a:cubicBezTo>
                <a:cubicBezTo>
                  <a:pt x="134064" y="283012"/>
                  <a:pt x="143113" y="285810"/>
                  <a:pt x="152340" y="285810"/>
                </a:cubicBezTo>
                <a:cubicBezTo>
                  <a:pt x="161568" y="285810"/>
                  <a:pt x="170676" y="283071"/>
                  <a:pt x="177998" y="277416"/>
                </a:cubicBezTo>
                <a:cubicBezTo>
                  <a:pt x="206335" y="255806"/>
                  <a:pt x="251460" y="215384"/>
                  <a:pt x="279559" y="171450"/>
                </a:cubicBezTo>
                <a:close/>
              </a:path>
            </a:pathLst>
          </a:custGeom>
          <a:solidFill>
            <a:srgbClr val="4F6476"/>
          </a:solidFill>
        </p:spPr>
      </p:sp>
      <p:sp>
        <p:nvSpPr>
          <p:cNvPr id="8" name="Text 6"/>
          <p:cNvSpPr/>
          <p:nvPr>
            <p:custDataLst>
              <p:tags r:id="rId3"/>
            </p:custDataLst>
          </p:nvPr>
        </p:nvSpPr>
        <p:spPr>
          <a:xfrm>
            <a:off x="914400" y="3962400"/>
            <a:ext cx="38862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未来潜力：健康平台</a:t>
            </a:r>
            <a:endParaRPr lang="en-US" sz="1600" dirty="0"/>
          </a:p>
        </p:txBody>
      </p:sp>
      <p:sp>
        <p:nvSpPr>
          <p:cNvPr id="9" name="Text 7"/>
          <p:cNvSpPr/>
          <p:nvPr>
            <p:custDataLst>
              <p:tags r:id="rId4"/>
            </p:custDataLst>
          </p:nvPr>
        </p:nvSpPr>
        <p:spPr>
          <a:xfrm>
            <a:off x="914400" y="4318000"/>
            <a:ext cx="3378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接入营养数据库，向</a:t>
            </a:r>
            <a:r>
              <a:rPr lang="en-US" sz="1400" dirty="0">
                <a:solidFill>
                  <a:srgbClr val="2D7FE4"/>
                </a:solidFill>
                <a:highlight>
                  <a:srgbClr val="8EC5F5">
                    <a:alpha val="50196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慢性病饮食管理 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延伸。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93700" y="48768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38100" y="0"/>
                </a:moveTo>
                <a:cubicBezTo>
                  <a:pt x="17085" y="0"/>
                  <a:pt x="0" y="17085"/>
                  <a:pt x="0" y="38100"/>
                </a:cubicBezTo>
                <a:lnTo>
                  <a:pt x="0" y="266700"/>
                </a:lnTo>
                <a:cubicBezTo>
                  <a:pt x="0" y="287715"/>
                  <a:pt x="17085" y="304800"/>
                  <a:pt x="38100" y="304800"/>
                </a:cubicBezTo>
                <a:lnTo>
                  <a:pt x="190500" y="304800"/>
                </a:lnTo>
                <a:cubicBezTo>
                  <a:pt x="211515" y="304800"/>
                  <a:pt x="228600" y="287715"/>
                  <a:pt x="228600" y="266700"/>
                </a:cubicBezTo>
                <a:lnTo>
                  <a:pt x="228600" y="38100"/>
                </a:lnTo>
                <a:cubicBezTo>
                  <a:pt x="228600" y="17085"/>
                  <a:pt x="211515" y="0"/>
                  <a:pt x="190500" y="0"/>
                </a:cubicBezTo>
                <a:lnTo>
                  <a:pt x="38100" y="0"/>
                </a:lnTo>
                <a:close/>
                <a:moveTo>
                  <a:pt x="104775" y="209550"/>
                </a:moveTo>
                <a:lnTo>
                  <a:pt x="123825" y="209550"/>
                </a:lnTo>
                <a:cubicBezTo>
                  <a:pt x="134362" y="209550"/>
                  <a:pt x="142875" y="218063"/>
                  <a:pt x="142875" y="228600"/>
                </a:cubicBezTo>
                <a:lnTo>
                  <a:pt x="142875" y="276225"/>
                </a:lnTo>
                <a:lnTo>
                  <a:pt x="85725" y="276225"/>
                </a:lnTo>
                <a:lnTo>
                  <a:pt x="85725" y="228600"/>
                </a:lnTo>
                <a:cubicBezTo>
                  <a:pt x="85725" y="218063"/>
                  <a:pt x="94238" y="209550"/>
                  <a:pt x="104775" y="209550"/>
                </a:cubicBezTo>
                <a:close/>
                <a:moveTo>
                  <a:pt x="57150" y="66675"/>
                </a:moveTo>
                <a:cubicBezTo>
                  <a:pt x="57150" y="61436"/>
                  <a:pt x="61436" y="57150"/>
                  <a:pt x="66675" y="57150"/>
                </a:cubicBezTo>
                <a:lnTo>
                  <a:pt x="85725" y="57150"/>
                </a:lnTo>
                <a:cubicBezTo>
                  <a:pt x="90964" y="57150"/>
                  <a:pt x="95250" y="61436"/>
                  <a:pt x="95250" y="66675"/>
                </a:cubicBezTo>
                <a:lnTo>
                  <a:pt x="95250" y="85725"/>
                </a:lnTo>
                <a:cubicBezTo>
                  <a:pt x="95250" y="90964"/>
                  <a:pt x="90964" y="95250"/>
                  <a:pt x="85725" y="95250"/>
                </a:cubicBezTo>
                <a:lnTo>
                  <a:pt x="66675" y="95250"/>
                </a:lnTo>
                <a:cubicBezTo>
                  <a:pt x="61436" y="95250"/>
                  <a:pt x="57150" y="90964"/>
                  <a:pt x="57150" y="85725"/>
                </a:cubicBezTo>
                <a:lnTo>
                  <a:pt x="57150" y="66675"/>
                </a:lnTo>
                <a:close/>
                <a:moveTo>
                  <a:pt x="142875" y="57150"/>
                </a:moveTo>
                <a:lnTo>
                  <a:pt x="161925" y="57150"/>
                </a:lnTo>
                <a:cubicBezTo>
                  <a:pt x="167164" y="57150"/>
                  <a:pt x="171450" y="61436"/>
                  <a:pt x="171450" y="66675"/>
                </a:cubicBezTo>
                <a:lnTo>
                  <a:pt x="171450" y="85725"/>
                </a:lnTo>
                <a:cubicBezTo>
                  <a:pt x="171450" y="90964"/>
                  <a:pt x="167164" y="95250"/>
                  <a:pt x="161925" y="95250"/>
                </a:cubicBezTo>
                <a:lnTo>
                  <a:pt x="142875" y="95250"/>
                </a:lnTo>
                <a:cubicBezTo>
                  <a:pt x="137636" y="95250"/>
                  <a:pt x="133350" y="90964"/>
                  <a:pt x="133350" y="85725"/>
                </a:cubicBezTo>
                <a:lnTo>
                  <a:pt x="133350" y="66675"/>
                </a:lnTo>
                <a:cubicBezTo>
                  <a:pt x="133350" y="61436"/>
                  <a:pt x="137636" y="57150"/>
                  <a:pt x="142875" y="57150"/>
                </a:cubicBezTo>
                <a:close/>
                <a:moveTo>
                  <a:pt x="57150" y="142875"/>
                </a:moveTo>
                <a:cubicBezTo>
                  <a:pt x="57150" y="137636"/>
                  <a:pt x="61436" y="133350"/>
                  <a:pt x="66675" y="133350"/>
                </a:cubicBezTo>
                <a:lnTo>
                  <a:pt x="85725" y="133350"/>
                </a:lnTo>
                <a:cubicBezTo>
                  <a:pt x="90964" y="133350"/>
                  <a:pt x="95250" y="137636"/>
                  <a:pt x="95250" y="142875"/>
                </a:cubicBezTo>
                <a:lnTo>
                  <a:pt x="95250" y="161925"/>
                </a:lnTo>
                <a:cubicBezTo>
                  <a:pt x="95250" y="167164"/>
                  <a:pt x="90964" y="171450"/>
                  <a:pt x="85725" y="171450"/>
                </a:cubicBezTo>
                <a:lnTo>
                  <a:pt x="66675" y="171450"/>
                </a:lnTo>
                <a:cubicBezTo>
                  <a:pt x="61436" y="171450"/>
                  <a:pt x="57150" y="167164"/>
                  <a:pt x="57150" y="161925"/>
                </a:cubicBezTo>
                <a:lnTo>
                  <a:pt x="57150" y="142875"/>
                </a:lnTo>
                <a:close/>
                <a:moveTo>
                  <a:pt x="142875" y="133350"/>
                </a:moveTo>
                <a:lnTo>
                  <a:pt x="161925" y="133350"/>
                </a:lnTo>
                <a:cubicBezTo>
                  <a:pt x="167164" y="133350"/>
                  <a:pt x="171450" y="137636"/>
                  <a:pt x="171450" y="142875"/>
                </a:cubicBezTo>
                <a:lnTo>
                  <a:pt x="171450" y="161925"/>
                </a:lnTo>
                <a:cubicBezTo>
                  <a:pt x="171450" y="167164"/>
                  <a:pt x="167164" y="171450"/>
                  <a:pt x="161925" y="171450"/>
                </a:cubicBezTo>
                <a:lnTo>
                  <a:pt x="142875" y="171450"/>
                </a:lnTo>
                <a:cubicBezTo>
                  <a:pt x="137636" y="171450"/>
                  <a:pt x="133350" y="167164"/>
                  <a:pt x="133350" y="161925"/>
                </a:cubicBezTo>
                <a:lnTo>
                  <a:pt x="133350" y="142875"/>
                </a:lnTo>
                <a:cubicBezTo>
                  <a:pt x="133350" y="137636"/>
                  <a:pt x="137636" y="133350"/>
                  <a:pt x="142875" y="133350"/>
                </a:cubicBezTo>
                <a:close/>
              </a:path>
            </a:pathLst>
          </a:custGeom>
          <a:solidFill>
            <a:srgbClr val="4F6476"/>
          </a:solidFill>
        </p:spPr>
      </p:sp>
      <p:sp>
        <p:nvSpPr>
          <p:cNvPr id="11" name="Text 9"/>
          <p:cNvSpPr/>
          <p:nvPr>
            <p:custDataLst>
              <p:tags r:id="rId5"/>
            </p:custDataLst>
          </p:nvPr>
        </p:nvSpPr>
        <p:spPr>
          <a:xfrm>
            <a:off x="914400" y="4775200"/>
            <a:ext cx="33528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商业模式：</a:t>
            </a:r>
            <a:r>
              <a:rPr lang="zh-CN" alt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跨平台</a:t>
            </a: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合作</a:t>
            </a:r>
            <a:endParaRPr lang="en-US" sz="1600" dirty="0"/>
          </a:p>
        </p:txBody>
      </p:sp>
      <p:sp>
        <p:nvSpPr>
          <p:cNvPr id="12" name="Text 10"/>
          <p:cNvSpPr/>
          <p:nvPr>
            <p:custDataLst>
              <p:tags r:id="rId6"/>
            </p:custDataLst>
          </p:nvPr>
        </p:nvSpPr>
        <p:spPr>
          <a:xfrm>
            <a:off x="914400" y="5130800"/>
            <a:ext cx="3395345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打开</a:t>
            </a:r>
            <a:r>
              <a:rPr lang="en-US" sz="1400" dirty="0">
                <a:solidFill>
                  <a:srgbClr val="2D7FE4"/>
                </a:solidFill>
                <a:highlight>
                  <a:srgbClr val="8EC5F5">
                    <a:alpha val="50196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</a:t>
            </a:r>
            <a:r>
              <a:rPr lang="zh-CN" altLang="en-US" sz="1400" dirty="0">
                <a:solidFill>
                  <a:srgbClr val="2D7FE4"/>
                </a:solidFill>
                <a:highlight>
                  <a:srgbClr val="8EC5F5">
                    <a:alpha val="50196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运动或外卖</a:t>
            </a:r>
            <a:r>
              <a:rPr lang="en-US" altLang="zh-CN" sz="1400" dirty="0">
                <a:solidFill>
                  <a:srgbClr val="2D7FE4"/>
                </a:solidFill>
                <a:highlight>
                  <a:srgbClr val="8EC5F5">
                    <a:alpha val="50196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APP</a:t>
            </a:r>
            <a:r>
              <a:rPr lang="en-US" sz="1400" dirty="0">
                <a:solidFill>
                  <a:srgbClr val="2D7FE4"/>
                </a:solidFill>
                <a:highlight>
                  <a:srgbClr val="8EC5F5">
                    <a:alpha val="50196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等企业级合作空间。</a:t>
            </a:r>
            <a:endParaRPr lang="en-US" sz="1600" dirty="0"/>
          </a:p>
        </p:txBody>
      </p:sp>
      <p:pic>
        <p:nvPicPr>
          <p:cNvPr id="13" name="Image 0" descr="https://kimi-web-img.moonshot.cn/img/img.zcool.cn/46d43de24d929482c5c4ad7b83c4e9fe5641c977.png"/>
          <p:cNvPicPr>
            <a:picLocks noChangeAspect="1"/>
          </p:cNvPicPr>
          <p:nvPr/>
        </p:nvPicPr>
        <p:blipFill>
          <a:blip r:embed="rId7"/>
          <a:srcRect t="37607" b="37607"/>
          <a:stretch>
            <a:fillRect/>
          </a:stretch>
        </p:blipFill>
        <p:spPr>
          <a:xfrm>
            <a:off x="6096000" y="1047750"/>
            <a:ext cx="5842000" cy="4762500"/>
          </a:xfrm>
          <a:prstGeom prst="roundRect">
            <a:avLst>
              <a:gd name="adj" fmla="val 3200"/>
            </a:avLst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5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41:01-d2v5sndnfo2stf9dk1o0.jpg"/>
          <p:cNvPicPr>
            <a:picLocks noChangeAspect="1"/>
          </p:cNvPicPr>
          <p:nvPr/>
        </p:nvPicPr>
        <p:blipFill>
          <a:blip r:embed="rId2"/>
          <a:srcRect l="69" r="69"/>
          <a:stretch>
            <a:fillRect/>
          </a:stretch>
        </p:blipFill>
        <p:spPr>
          <a:xfrm>
            <a:off x="0" y="-20320"/>
            <a:ext cx="12192000" cy="68783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449070" y="1116330"/>
            <a:ext cx="3345180" cy="3328035"/>
          </a:xfrm>
          <a:prstGeom prst="rect">
            <a:avLst/>
          </a:prstGeom>
          <a:noFill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8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Thank You</a:t>
            </a:r>
            <a:endParaRPr lang="en-US" sz="1600" dirty="0"/>
          </a:p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9883755" y="815503"/>
            <a:ext cx="133350" cy="13716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5" name="Text 2"/>
          <p:cNvSpPr/>
          <p:nvPr/>
        </p:nvSpPr>
        <p:spPr>
          <a:xfrm>
            <a:off x="9883755" y="815503"/>
            <a:ext cx="133350" cy="1371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0083780" y="815503"/>
            <a:ext cx="133350" cy="13716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7" name="Text 4"/>
          <p:cNvSpPr/>
          <p:nvPr/>
        </p:nvSpPr>
        <p:spPr>
          <a:xfrm>
            <a:off x="10083780" y="815503"/>
            <a:ext cx="133350" cy="1371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0283805" y="815503"/>
            <a:ext cx="133350" cy="13716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9" name="Text 6"/>
          <p:cNvSpPr/>
          <p:nvPr/>
        </p:nvSpPr>
        <p:spPr>
          <a:xfrm>
            <a:off x="10283805" y="815503"/>
            <a:ext cx="133350" cy="1371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483830" y="815503"/>
            <a:ext cx="133350" cy="137160"/>
          </a:xfrm>
          <a:prstGeom prst="ellipse">
            <a:avLst/>
          </a:prstGeom>
          <a:solidFill>
            <a:srgbClr val="FFFFFF"/>
          </a:solidFill>
        </p:spPr>
      </p:sp>
      <p:sp>
        <p:nvSpPr>
          <p:cNvPr id="11" name="Text 8"/>
          <p:cNvSpPr/>
          <p:nvPr/>
        </p:nvSpPr>
        <p:spPr>
          <a:xfrm>
            <a:off x="10483830" y="815503"/>
            <a:ext cx="133350" cy="137160"/>
          </a:xfrm>
          <a:prstGeom prst="rect">
            <a:avLst/>
          </a:prstGeom>
          <a:noFill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520180" y="1245870"/>
            <a:ext cx="4294505" cy="2595761"/>
          </a:xfrm>
          <a:prstGeom prst="rect">
            <a:avLst/>
          </a:prstGeom>
          <a:noFill/>
        </p:spPr>
        <p:txBody>
          <a:bodyPr wrap="square" lIns="99695" tIns="49784" rIns="99695" bIns="49784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80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感谢大家观看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5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39:36-d2v5s25nfo2stf9dk1bg.jpg"/>
          <p:cNvPicPr>
            <a:picLocks noChangeAspect="1"/>
          </p:cNvPicPr>
          <p:nvPr/>
        </p:nvPicPr>
        <p:blipFill>
          <a:blip r:embed="rId2"/>
          <a:srcRect l="1429" t="2353" r="3141" b="5680"/>
          <a:stretch>
            <a:fillRect/>
          </a:stretch>
        </p:blipFill>
        <p:spPr>
          <a:xfrm>
            <a:off x="0" y="0"/>
            <a:ext cx="12191365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1808" y="948054"/>
            <a:ext cx="1751965" cy="8286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5400" dirty="0">
                <a:solidFill>
                  <a:srgbClr val="538BC1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目录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74700" y="640715"/>
            <a:ext cx="1130935" cy="30341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dirty="0">
                <a:solidFill>
                  <a:srgbClr val="538BC1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Contents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8-12:39:31-d2v5s0tnfo2stf9dk190.png"/>
          <p:cNvPicPr>
            <a:picLocks noChangeAspect="1"/>
          </p:cNvPicPr>
          <p:nvPr/>
        </p:nvPicPr>
        <p:blipFill>
          <a:blip r:embed="rId3"/>
          <a:srcRect l="15" r="15"/>
          <a:stretch>
            <a:fillRect/>
          </a:stretch>
        </p:blipFill>
        <p:spPr>
          <a:xfrm>
            <a:off x="3641725" y="2338705"/>
            <a:ext cx="2195830" cy="2181860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09-08-12:39:31-d2v5s0tnfo2stf9dk19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790" y="2338705"/>
            <a:ext cx="2348230" cy="2205990"/>
          </a:xfrm>
          <a:prstGeom prst="rect">
            <a:avLst/>
          </a:prstGeom>
        </p:spPr>
      </p:pic>
      <p:pic>
        <p:nvPicPr>
          <p:cNvPr id="7" name="Image 3" descr="https://kimi-img.moonshot.cn/pub/slides/slides_tmpl/image/25-09-08-12:39:31-d2v5s0tnfo2stf9dk19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2230" y="2338705"/>
            <a:ext cx="2348230" cy="2205990"/>
          </a:xfrm>
          <a:prstGeom prst="rect">
            <a:avLst/>
          </a:prstGeom>
        </p:spPr>
      </p:pic>
      <p:pic>
        <p:nvPicPr>
          <p:cNvPr id="8" name="Image 4" descr="https://kimi-img.moonshot.cn/pub/slides/slides_tmpl/image/25-09-08-12:39:31-d2v5s0tnfo2stf9dk190.png"/>
          <p:cNvPicPr>
            <a:picLocks noChangeAspect="1"/>
          </p:cNvPicPr>
          <p:nvPr/>
        </p:nvPicPr>
        <p:blipFill>
          <a:blip r:embed="rId3"/>
          <a:srcRect l="15" r="15"/>
          <a:stretch>
            <a:fillRect/>
          </a:stretch>
        </p:blipFill>
        <p:spPr>
          <a:xfrm>
            <a:off x="9177655" y="2338705"/>
            <a:ext cx="2195830" cy="2181860"/>
          </a:xfrm>
          <a:prstGeom prst="rect">
            <a:avLst/>
          </a:prstGeom>
        </p:spPr>
      </p:pic>
      <p:sp>
        <p:nvSpPr>
          <p:cNvPr id="9" name="Shape 2"/>
          <p:cNvSpPr/>
          <p:nvPr/>
        </p:nvSpPr>
        <p:spPr>
          <a:xfrm>
            <a:off x="1637665" y="2653665"/>
            <a:ext cx="814070" cy="599554"/>
          </a:xfrm>
          <a:prstGeom prst="round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0" name="Text 3"/>
          <p:cNvSpPr/>
          <p:nvPr/>
        </p:nvSpPr>
        <p:spPr>
          <a:xfrm>
            <a:off x="1637665" y="2653665"/>
            <a:ext cx="814070" cy="5995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3200" dirty="0">
                <a:solidFill>
                  <a:srgbClr val="538BC1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01</a:t>
            </a:r>
            <a:endParaRPr lang="en-US" sz="1600" dirty="0"/>
          </a:p>
        </p:txBody>
      </p:sp>
      <p:sp>
        <p:nvSpPr>
          <p:cNvPr id="11" name="Text 4"/>
          <p:cNvSpPr/>
          <p:nvPr/>
        </p:nvSpPr>
        <p:spPr>
          <a:xfrm>
            <a:off x="1090930" y="3420745"/>
            <a:ext cx="1772285" cy="27622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40404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产品速览</a:t>
            </a: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4323080" y="2653665"/>
            <a:ext cx="814070" cy="599554"/>
          </a:xfrm>
          <a:prstGeom prst="round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3" name="Text 6"/>
          <p:cNvSpPr/>
          <p:nvPr/>
        </p:nvSpPr>
        <p:spPr>
          <a:xfrm>
            <a:off x="4323080" y="2653665"/>
            <a:ext cx="814070" cy="5995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7"/>
          <p:cNvSpPr/>
          <p:nvPr/>
        </p:nvSpPr>
        <p:spPr>
          <a:xfrm>
            <a:off x="3769360" y="3435985"/>
            <a:ext cx="1877695" cy="27622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差异与人群</a:t>
            </a:r>
            <a:endParaRPr lang="en-US" sz="1600" dirty="0"/>
          </a:p>
        </p:txBody>
      </p:sp>
      <p:sp>
        <p:nvSpPr>
          <p:cNvPr id="15" name="Shape 8"/>
          <p:cNvSpPr/>
          <p:nvPr/>
        </p:nvSpPr>
        <p:spPr>
          <a:xfrm>
            <a:off x="7179310" y="2653665"/>
            <a:ext cx="814070" cy="599554"/>
          </a:xfrm>
          <a:prstGeom prst="round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6" name="Text 9"/>
          <p:cNvSpPr/>
          <p:nvPr/>
        </p:nvSpPr>
        <p:spPr>
          <a:xfrm>
            <a:off x="7179310" y="2653665"/>
            <a:ext cx="814070" cy="5995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3200" dirty="0">
                <a:solidFill>
                  <a:srgbClr val="538BC1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03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6668770" y="3421380"/>
            <a:ext cx="1708150" cy="27622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40404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增长与验证</a:t>
            </a: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9868535" y="2653665"/>
            <a:ext cx="814070" cy="599554"/>
          </a:xfrm>
          <a:prstGeom prst="roundRect">
            <a:avLst/>
          </a:prstGeom>
          <a:solidFill>
            <a:srgbClr val="000000">
              <a:alpha val="0"/>
            </a:srgbClr>
          </a:solidFill>
        </p:spPr>
      </p:sp>
      <p:sp>
        <p:nvSpPr>
          <p:cNvPr id="19" name="Text 12"/>
          <p:cNvSpPr/>
          <p:nvPr/>
        </p:nvSpPr>
        <p:spPr>
          <a:xfrm>
            <a:off x="9868535" y="2653665"/>
            <a:ext cx="814070" cy="5995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04</a:t>
            </a:r>
            <a:endParaRPr lang="en-US" sz="1600" dirty="0"/>
          </a:p>
        </p:txBody>
      </p:sp>
      <p:sp>
        <p:nvSpPr>
          <p:cNvPr id="20" name="Text 13"/>
          <p:cNvSpPr/>
          <p:nvPr/>
        </p:nvSpPr>
        <p:spPr>
          <a:xfrm>
            <a:off x="9305290" y="3435985"/>
            <a:ext cx="1877695" cy="27622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未来展望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5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39:34-d2v5s1lnfo2stf9dk1b0.jpg"/>
          <p:cNvPicPr>
            <a:picLocks noChangeAspect="1"/>
          </p:cNvPicPr>
          <p:nvPr/>
        </p:nvPicPr>
        <p:blipFill>
          <a:blip r:embed="rId2"/>
          <a:srcRect l="1013" r="1013"/>
          <a:stretch>
            <a:fillRect/>
          </a:stretch>
        </p:blipFill>
        <p:spPr>
          <a:xfrm>
            <a:off x="0" y="-20320"/>
            <a:ext cx="12192000" cy="68980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6338" y="1683385"/>
            <a:ext cx="1541780" cy="14833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727575" y="3160395"/>
            <a:ext cx="4599305" cy="18065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产品速览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8-12:39:32-d2v5s15nfo2stf9dk1a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97300"/>
            <a:ext cx="5143500" cy="30607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447800"/>
            <a:ext cx="121920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K</a:t>
            </a:r>
            <a:r>
              <a:rPr lang="en-US" sz="36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itchenPal：冰箱里的私人营养师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0" y="2057400"/>
            <a:ext cx="12192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将“冰箱剩余”直接变成“今晚餐桌”的智能管家</a:t>
            </a:r>
            <a:endParaRPr lang="en-US" sz="1600" dirty="0"/>
          </a:p>
        </p:txBody>
      </p:sp>
      <p:sp>
        <p:nvSpPr>
          <p:cNvPr id="4" name="Shape 2"/>
          <p:cNvSpPr/>
          <p:nvPr>
            <p:custDataLst>
              <p:tags r:id="rId1"/>
            </p:custDataLst>
          </p:nvPr>
        </p:nvSpPr>
        <p:spPr>
          <a:xfrm>
            <a:off x="254000" y="2819400"/>
            <a:ext cx="2260600" cy="1625600"/>
          </a:xfrm>
          <a:custGeom>
            <a:avLst/>
            <a:gdLst/>
            <a:ahLst/>
            <a:cxnLst/>
            <a:rect l="l" t="t" r="r" b="b"/>
            <a:pathLst>
              <a:path w="2260600" h="1625600">
                <a:moveTo>
                  <a:pt x="101600" y="0"/>
                </a:moveTo>
                <a:lnTo>
                  <a:pt x="2159000" y="0"/>
                </a:lnTo>
                <a:cubicBezTo>
                  <a:pt x="2215075" y="0"/>
                  <a:pt x="2260600" y="45525"/>
                  <a:pt x="2260600" y="101600"/>
                </a:cubicBezTo>
                <a:lnTo>
                  <a:pt x="2260600" y="1524000"/>
                </a:lnTo>
                <a:cubicBezTo>
                  <a:pt x="2260600" y="1580075"/>
                  <a:pt x="2215075" y="1625600"/>
                  <a:pt x="21590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EC5F5">
              <a:alpha val="30196"/>
            </a:srgbClr>
          </a:solidFill>
        </p:spPr>
      </p:sp>
      <p:sp>
        <p:nvSpPr>
          <p:cNvPr id="5" name="Shape 3"/>
          <p:cNvSpPr/>
          <p:nvPr>
            <p:custDataLst>
              <p:tags r:id="rId2"/>
            </p:custDataLst>
          </p:nvPr>
        </p:nvSpPr>
        <p:spPr>
          <a:xfrm>
            <a:off x="1154906" y="302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33142" y="57864"/>
                </a:moveTo>
                <a:lnTo>
                  <a:pt x="123855" y="85725"/>
                </a:lnTo>
                <a:lnTo>
                  <a:pt x="57150" y="85725"/>
                </a:lnTo>
                <a:cubicBezTo>
                  <a:pt x="25628" y="85725"/>
                  <a:pt x="0" y="111353"/>
                  <a:pt x="0" y="142875"/>
                </a:cubicBezTo>
                <a:lnTo>
                  <a:pt x="0" y="371475"/>
                </a:lnTo>
                <a:cubicBezTo>
                  <a:pt x="0" y="402997"/>
                  <a:pt x="25628" y="428625"/>
                  <a:pt x="57150" y="428625"/>
                </a:cubicBezTo>
                <a:lnTo>
                  <a:pt x="400050" y="428625"/>
                </a:lnTo>
                <a:cubicBezTo>
                  <a:pt x="431572" y="428625"/>
                  <a:pt x="457200" y="402997"/>
                  <a:pt x="457200" y="371475"/>
                </a:cubicBezTo>
                <a:lnTo>
                  <a:pt x="457200" y="142875"/>
                </a:lnTo>
                <a:cubicBezTo>
                  <a:pt x="457200" y="111353"/>
                  <a:pt x="431572" y="85725"/>
                  <a:pt x="400050" y="85725"/>
                </a:cubicBezTo>
                <a:lnTo>
                  <a:pt x="333345" y="85725"/>
                </a:lnTo>
                <a:lnTo>
                  <a:pt x="324058" y="57864"/>
                </a:lnTo>
                <a:cubicBezTo>
                  <a:pt x="318254" y="40362"/>
                  <a:pt x="301913" y="28575"/>
                  <a:pt x="283428" y="28575"/>
                </a:cubicBezTo>
                <a:lnTo>
                  <a:pt x="173772" y="28575"/>
                </a:lnTo>
                <a:cubicBezTo>
                  <a:pt x="155287" y="28575"/>
                  <a:pt x="138946" y="40362"/>
                  <a:pt x="133142" y="57864"/>
                </a:cubicBezTo>
                <a:close/>
                <a:moveTo>
                  <a:pt x="228600" y="171450"/>
                </a:moveTo>
                <a:cubicBezTo>
                  <a:pt x="275913" y="171450"/>
                  <a:pt x="314325" y="209862"/>
                  <a:pt x="314325" y="257175"/>
                </a:cubicBezTo>
                <a:cubicBezTo>
                  <a:pt x="314325" y="304488"/>
                  <a:pt x="275913" y="342900"/>
                  <a:pt x="228600" y="342900"/>
                </a:cubicBezTo>
                <a:cubicBezTo>
                  <a:pt x="181287" y="342900"/>
                  <a:pt x="142875" y="304488"/>
                  <a:pt x="142875" y="257175"/>
                </a:cubicBezTo>
                <a:cubicBezTo>
                  <a:pt x="142875" y="209862"/>
                  <a:pt x="181287" y="171450"/>
                  <a:pt x="228600" y="171450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6" name="Text 4"/>
          <p:cNvSpPr/>
          <p:nvPr>
            <p:custDataLst>
              <p:tags r:id="rId3"/>
            </p:custDataLst>
          </p:nvPr>
        </p:nvSpPr>
        <p:spPr>
          <a:xfrm>
            <a:off x="672465" y="3632200"/>
            <a:ext cx="1476375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zh-CN" alt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手动</a:t>
            </a: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/扫码录入</a:t>
            </a:r>
            <a:endParaRPr lang="en-US" sz="1600" dirty="0"/>
          </a:p>
        </p:txBody>
      </p:sp>
      <p:sp>
        <p:nvSpPr>
          <p:cNvPr id="7" name="Text 5"/>
          <p:cNvSpPr/>
          <p:nvPr>
            <p:custDataLst>
              <p:tags r:id="rId4"/>
            </p:custDataLst>
          </p:nvPr>
        </p:nvSpPr>
        <p:spPr>
          <a:xfrm>
            <a:off x="596106" y="3987800"/>
            <a:ext cx="1574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快速记录食材</a:t>
            </a:r>
            <a:endParaRPr lang="en-US" sz="1600" dirty="0"/>
          </a:p>
        </p:txBody>
      </p:sp>
      <p:sp>
        <p:nvSpPr>
          <p:cNvPr id="8" name="Shape 6"/>
          <p:cNvSpPr/>
          <p:nvPr>
            <p:custDataLst>
              <p:tags r:id="rId5"/>
            </p:custDataLst>
          </p:nvPr>
        </p:nvSpPr>
        <p:spPr>
          <a:xfrm>
            <a:off x="2767013" y="341376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4F6476"/>
          </a:solidFill>
        </p:spPr>
      </p:sp>
      <p:sp>
        <p:nvSpPr>
          <p:cNvPr id="9" name="Shape 7"/>
          <p:cNvSpPr/>
          <p:nvPr>
            <p:custDataLst>
              <p:tags r:id="rId6"/>
            </p:custDataLst>
          </p:nvPr>
        </p:nvSpPr>
        <p:spPr>
          <a:xfrm>
            <a:off x="3395663" y="2819400"/>
            <a:ext cx="2260600" cy="1625600"/>
          </a:xfrm>
          <a:custGeom>
            <a:avLst/>
            <a:gdLst/>
            <a:ahLst/>
            <a:cxnLst/>
            <a:rect l="l" t="t" r="r" b="b"/>
            <a:pathLst>
              <a:path w="2260600" h="1625600">
                <a:moveTo>
                  <a:pt x="101600" y="0"/>
                </a:moveTo>
                <a:lnTo>
                  <a:pt x="2159000" y="0"/>
                </a:lnTo>
                <a:cubicBezTo>
                  <a:pt x="2215075" y="0"/>
                  <a:pt x="2260600" y="45525"/>
                  <a:pt x="2260600" y="101600"/>
                </a:cubicBezTo>
                <a:lnTo>
                  <a:pt x="2260600" y="1524000"/>
                </a:lnTo>
                <a:cubicBezTo>
                  <a:pt x="2260600" y="1580075"/>
                  <a:pt x="2215075" y="1625600"/>
                  <a:pt x="21590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EC5F5">
              <a:alpha val="30196"/>
            </a:srgbClr>
          </a:solidFill>
        </p:spPr>
      </p:sp>
      <p:sp>
        <p:nvSpPr>
          <p:cNvPr id="10" name="Shape 8"/>
          <p:cNvSpPr/>
          <p:nvPr>
            <p:custDataLst>
              <p:tags r:id="rId7"/>
            </p:custDataLst>
          </p:nvPr>
        </p:nvSpPr>
        <p:spPr>
          <a:xfrm>
            <a:off x="4267994" y="30226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257175" y="28575"/>
                </a:moveTo>
                <a:cubicBezTo>
                  <a:pt x="185023" y="28575"/>
                  <a:pt x="127248" y="61436"/>
                  <a:pt x="85189" y="100548"/>
                </a:cubicBezTo>
                <a:cubicBezTo>
                  <a:pt x="43398" y="139392"/>
                  <a:pt x="15448" y="185738"/>
                  <a:pt x="2143" y="217616"/>
                </a:cubicBezTo>
                <a:cubicBezTo>
                  <a:pt x="-804" y="224671"/>
                  <a:pt x="-804" y="232529"/>
                  <a:pt x="2143" y="239584"/>
                </a:cubicBezTo>
                <a:cubicBezTo>
                  <a:pt x="15448" y="271463"/>
                  <a:pt x="43398" y="317897"/>
                  <a:pt x="85189" y="356652"/>
                </a:cubicBezTo>
                <a:cubicBezTo>
                  <a:pt x="127248" y="395674"/>
                  <a:pt x="185023" y="428625"/>
                  <a:pt x="257175" y="428625"/>
                </a:cubicBezTo>
                <a:cubicBezTo>
                  <a:pt x="329327" y="428625"/>
                  <a:pt x="387102" y="395764"/>
                  <a:pt x="429161" y="356652"/>
                </a:cubicBezTo>
                <a:cubicBezTo>
                  <a:pt x="470952" y="317808"/>
                  <a:pt x="498902" y="271463"/>
                  <a:pt x="512207" y="239584"/>
                </a:cubicBezTo>
                <a:cubicBezTo>
                  <a:pt x="515154" y="232529"/>
                  <a:pt x="515154" y="224671"/>
                  <a:pt x="512207" y="217616"/>
                </a:cubicBezTo>
                <a:cubicBezTo>
                  <a:pt x="498902" y="185737"/>
                  <a:pt x="470952" y="139303"/>
                  <a:pt x="429161" y="100548"/>
                </a:cubicBezTo>
                <a:cubicBezTo>
                  <a:pt x="387102" y="61526"/>
                  <a:pt x="329327" y="28575"/>
                  <a:pt x="257175" y="28575"/>
                </a:cubicBezTo>
                <a:close/>
                <a:moveTo>
                  <a:pt x="128588" y="228600"/>
                </a:moveTo>
                <a:cubicBezTo>
                  <a:pt x="128588" y="157631"/>
                  <a:pt x="186206" y="100013"/>
                  <a:pt x="257175" y="100013"/>
                </a:cubicBezTo>
                <a:cubicBezTo>
                  <a:pt x="328144" y="100013"/>
                  <a:pt x="385763" y="157631"/>
                  <a:pt x="385763" y="228600"/>
                </a:cubicBezTo>
                <a:cubicBezTo>
                  <a:pt x="385763" y="299569"/>
                  <a:pt x="328144" y="357188"/>
                  <a:pt x="257175" y="357188"/>
                </a:cubicBezTo>
                <a:cubicBezTo>
                  <a:pt x="186206" y="357188"/>
                  <a:pt x="128588" y="299569"/>
                  <a:pt x="128588" y="228600"/>
                </a:cubicBezTo>
                <a:close/>
                <a:moveTo>
                  <a:pt x="257175" y="171450"/>
                </a:moveTo>
                <a:cubicBezTo>
                  <a:pt x="257175" y="202972"/>
                  <a:pt x="231547" y="228600"/>
                  <a:pt x="200025" y="228600"/>
                </a:cubicBezTo>
                <a:cubicBezTo>
                  <a:pt x="189756" y="228600"/>
                  <a:pt x="180112" y="225921"/>
                  <a:pt x="171718" y="221099"/>
                </a:cubicBezTo>
                <a:cubicBezTo>
                  <a:pt x="170825" y="230832"/>
                  <a:pt x="171629" y="240834"/>
                  <a:pt x="174308" y="250746"/>
                </a:cubicBezTo>
                <a:cubicBezTo>
                  <a:pt x="186541" y="296466"/>
                  <a:pt x="233601" y="323612"/>
                  <a:pt x="279321" y="311378"/>
                </a:cubicBezTo>
                <a:cubicBezTo>
                  <a:pt x="325041" y="299145"/>
                  <a:pt x="352187" y="252085"/>
                  <a:pt x="339953" y="206365"/>
                </a:cubicBezTo>
                <a:cubicBezTo>
                  <a:pt x="329059" y="165556"/>
                  <a:pt x="290393" y="139571"/>
                  <a:pt x="249674" y="143143"/>
                </a:cubicBezTo>
                <a:cubicBezTo>
                  <a:pt x="254407" y="151448"/>
                  <a:pt x="257175" y="161092"/>
                  <a:pt x="257175" y="171450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11" name="Text 9"/>
          <p:cNvSpPr/>
          <p:nvPr>
            <p:custDataLst>
              <p:tags r:id="rId8"/>
            </p:custDataLst>
          </p:nvPr>
        </p:nvSpPr>
        <p:spPr>
          <a:xfrm>
            <a:off x="3813969" y="3632200"/>
            <a:ext cx="1422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库存可视</a:t>
            </a:r>
            <a:endParaRPr lang="en-US" sz="1600" dirty="0"/>
          </a:p>
        </p:txBody>
      </p:sp>
      <p:sp>
        <p:nvSpPr>
          <p:cNvPr id="12" name="Text 10"/>
          <p:cNvSpPr/>
          <p:nvPr>
            <p:custDataLst>
              <p:tags r:id="rId9"/>
            </p:custDataLst>
          </p:nvPr>
        </p:nvSpPr>
        <p:spPr>
          <a:xfrm>
            <a:off x="3737610" y="3987800"/>
            <a:ext cx="1764665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清晰掌握食材</a:t>
            </a:r>
            <a:r>
              <a:rPr lang="zh-CN" alt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保质期</a:t>
            </a:r>
            <a:endParaRPr lang="zh-CN" altLang="en-US" sz="1400" dirty="0">
              <a:solidFill>
                <a:srgbClr val="333333"/>
              </a:solidFill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0"/>
            </a:endParaRPr>
          </a:p>
        </p:txBody>
      </p:sp>
      <p:sp>
        <p:nvSpPr>
          <p:cNvPr id="13" name="Shape 11"/>
          <p:cNvSpPr/>
          <p:nvPr>
            <p:custDataLst>
              <p:tags r:id="rId10"/>
            </p:custDataLst>
          </p:nvPr>
        </p:nvSpPr>
        <p:spPr>
          <a:xfrm>
            <a:off x="5908675" y="341376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4F6476"/>
          </a:solidFill>
        </p:spPr>
      </p:sp>
      <p:sp>
        <p:nvSpPr>
          <p:cNvPr id="14" name="Shape 12"/>
          <p:cNvSpPr/>
          <p:nvPr>
            <p:custDataLst>
              <p:tags r:id="rId11"/>
            </p:custDataLst>
          </p:nvPr>
        </p:nvSpPr>
        <p:spPr>
          <a:xfrm>
            <a:off x="6537325" y="2819400"/>
            <a:ext cx="2260600" cy="1625600"/>
          </a:xfrm>
          <a:custGeom>
            <a:avLst/>
            <a:gdLst/>
            <a:ahLst/>
            <a:cxnLst/>
            <a:rect l="l" t="t" r="r" b="b"/>
            <a:pathLst>
              <a:path w="2260600" h="1625600">
                <a:moveTo>
                  <a:pt x="101600" y="0"/>
                </a:moveTo>
                <a:lnTo>
                  <a:pt x="2159000" y="0"/>
                </a:lnTo>
                <a:cubicBezTo>
                  <a:pt x="2215075" y="0"/>
                  <a:pt x="2260600" y="45525"/>
                  <a:pt x="2260600" y="101600"/>
                </a:cubicBezTo>
                <a:lnTo>
                  <a:pt x="2260600" y="1524000"/>
                </a:lnTo>
                <a:cubicBezTo>
                  <a:pt x="2260600" y="1580075"/>
                  <a:pt x="2215075" y="1625600"/>
                  <a:pt x="21590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EC5F5">
              <a:alpha val="30196"/>
            </a:srgbClr>
          </a:solidFill>
        </p:spPr>
      </p:sp>
      <p:sp>
        <p:nvSpPr>
          <p:cNvPr id="15" name="Shape 13"/>
          <p:cNvSpPr/>
          <p:nvPr>
            <p:custDataLst>
              <p:tags r:id="rId12"/>
            </p:custDataLst>
          </p:nvPr>
        </p:nvSpPr>
        <p:spPr>
          <a:xfrm>
            <a:off x="7438231" y="302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55848" y="10894"/>
                </a:moveTo>
                <a:lnTo>
                  <a:pt x="277088" y="89654"/>
                </a:lnTo>
                <a:lnTo>
                  <a:pt x="367546" y="180112"/>
                </a:lnTo>
                <a:lnTo>
                  <a:pt x="446306" y="101352"/>
                </a:lnTo>
                <a:cubicBezTo>
                  <a:pt x="453271" y="94298"/>
                  <a:pt x="457200" y="84832"/>
                  <a:pt x="457200" y="75009"/>
                </a:cubicBezTo>
                <a:cubicBezTo>
                  <a:pt x="457200" y="65187"/>
                  <a:pt x="453271" y="55721"/>
                  <a:pt x="446306" y="48667"/>
                </a:cubicBezTo>
                <a:lnTo>
                  <a:pt x="408533" y="10894"/>
                </a:lnTo>
                <a:cubicBezTo>
                  <a:pt x="401479" y="3929"/>
                  <a:pt x="392013" y="0"/>
                  <a:pt x="382191" y="0"/>
                </a:cubicBezTo>
                <a:cubicBezTo>
                  <a:pt x="372368" y="0"/>
                  <a:pt x="362903" y="3929"/>
                  <a:pt x="355848" y="10894"/>
                </a:cubicBezTo>
                <a:close/>
                <a:moveTo>
                  <a:pt x="246817" y="119926"/>
                </a:moveTo>
                <a:lnTo>
                  <a:pt x="10894" y="355848"/>
                </a:lnTo>
                <a:cubicBezTo>
                  <a:pt x="3929" y="362903"/>
                  <a:pt x="0" y="372368"/>
                  <a:pt x="0" y="382191"/>
                </a:cubicBezTo>
                <a:cubicBezTo>
                  <a:pt x="0" y="392013"/>
                  <a:pt x="3929" y="401479"/>
                  <a:pt x="10894" y="408533"/>
                </a:cubicBezTo>
                <a:lnTo>
                  <a:pt x="48667" y="446306"/>
                </a:lnTo>
                <a:cubicBezTo>
                  <a:pt x="55721" y="453271"/>
                  <a:pt x="65187" y="457200"/>
                  <a:pt x="75009" y="457200"/>
                </a:cubicBezTo>
                <a:cubicBezTo>
                  <a:pt x="84832" y="457200"/>
                  <a:pt x="94298" y="453271"/>
                  <a:pt x="101352" y="446306"/>
                </a:cubicBezTo>
                <a:lnTo>
                  <a:pt x="337274" y="210383"/>
                </a:lnTo>
                <a:lnTo>
                  <a:pt x="246817" y="119926"/>
                </a:lnTo>
                <a:close/>
              </a:path>
            </a:pathLst>
          </a:custGeom>
          <a:solidFill>
            <a:srgbClr val="2D7FE4"/>
          </a:solidFill>
        </p:spPr>
      </p:sp>
      <p:sp>
        <p:nvSpPr>
          <p:cNvPr id="16" name="Text 14"/>
          <p:cNvSpPr/>
          <p:nvPr>
            <p:custDataLst>
              <p:tags r:id="rId13"/>
            </p:custDataLst>
          </p:nvPr>
        </p:nvSpPr>
        <p:spPr>
          <a:xfrm>
            <a:off x="6955631" y="3632200"/>
            <a:ext cx="1422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一键推荐</a:t>
            </a:r>
            <a:endParaRPr lang="en-US" sz="1600" dirty="0"/>
          </a:p>
        </p:txBody>
      </p:sp>
      <p:sp>
        <p:nvSpPr>
          <p:cNvPr id="17" name="Text 15"/>
          <p:cNvSpPr/>
          <p:nvPr>
            <p:custDataLst>
              <p:tags r:id="rId14"/>
            </p:custDataLst>
          </p:nvPr>
        </p:nvSpPr>
        <p:spPr>
          <a:xfrm>
            <a:off x="6879431" y="3987800"/>
            <a:ext cx="1574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智能生成菜谱</a:t>
            </a:r>
            <a:endParaRPr lang="en-US" sz="1600" dirty="0"/>
          </a:p>
        </p:txBody>
      </p:sp>
      <p:sp>
        <p:nvSpPr>
          <p:cNvPr id="18" name="Shape 16"/>
          <p:cNvSpPr/>
          <p:nvPr>
            <p:custDataLst>
              <p:tags r:id="rId15"/>
            </p:custDataLst>
          </p:nvPr>
        </p:nvSpPr>
        <p:spPr>
          <a:xfrm>
            <a:off x="9050338" y="341376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74005" y="207318"/>
                </a:moveTo>
                <a:cubicBezTo>
                  <a:pt x="383307" y="198016"/>
                  <a:pt x="383307" y="182910"/>
                  <a:pt x="374005" y="173608"/>
                </a:cubicBezTo>
                <a:lnTo>
                  <a:pt x="254943" y="54546"/>
                </a:lnTo>
                <a:cubicBezTo>
                  <a:pt x="245641" y="45244"/>
                  <a:pt x="230535" y="45244"/>
                  <a:pt x="221233" y="54546"/>
                </a:cubicBezTo>
                <a:cubicBezTo>
                  <a:pt x="211931" y="63847"/>
                  <a:pt x="211931" y="78953"/>
                  <a:pt x="221233" y="88255"/>
                </a:cubicBezTo>
                <a:lnTo>
                  <a:pt x="299665" y="166688"/>
                </a:lnTo>
                <a:lnTo>
                  <a:pt x="23812" y="166688"/>
                </a:lnTo>
                <a:cubicBezTo>
                  <a:pt x="10641" y="166688"/>
                  <a:pt x="0" y="177329"/>
                  <a:pt x="0" y="190500"/>
                </a:cubicBezTo>
                <a:cubicBezTo>
                  <a:pt x="0" y="203671"/>
                  <a:pt x="10641" y="214313"/>
                  <a:pt x="23812" y="214313"/>
                </a:cubicBezTo>
                <a:lnTo>
                  <a:pt x="299665" y="214313"/>
                </a:lnTo>
                <a:lnTo>
                  <a:pt x="221233" y="292745"/>
                </a:lnTo>
                <a:cubicBezTo>
                  <a:pt x="211931" y="302047"/>
                  <a:pt x="211931" y="317153"/>
                  <a:pt x="221233" y="326454"/>
                </a:cubicBezTo>
                <a:cubicBezTo>
                  <a:pt x="230535" y="335756"/>
                  <a:pt x="245641" y="335756"/>
                  <a:pt x="254943" y="326454"/>
                </a:cubicBezTo>
                <a:lnTo>
                  <a:pt x="374005" y="207392"/>
                </a:lnTo>
                <a:close/>
              </a:path>
            </a:pathLst>
          </a:custGeom>
          <a:solidFill>
            <a:srgbClr val="4F6476"/>
          </a:solidFill>
        </p:spPr>
      </p:sp>
      <p:sp>
        <p:nvSpPr>
          <p:cNvPr id="19" name="Shape 17"/>
          <p:cNvSpPr/>
          <p:nvPr>
            <p:custDataLst>
              <p:tags r:id="rId16"/>
            </p:custDataLst>
          </p:nvPr>
        </p:nvSpPr>
        <p:spPr>
          <a:xfrm>
            <a:off x="9678988" y="2819400"/>
            <a:ext cx="2260600" cy="1625600"/>
          </a:xfrm>
          <a:custGeom>
            <a:avLst/>
            <a:gdLst/>
            <a:ahLst/>
            <a:cxnLst/>
            <a:rect l="l" t="t" r="r" b="b"/>
            <a:pathLst>
              <a:path w="2260600" h="1625600">
                <a:moveTo>
                  <a:pt x="101600" y="0"/>
                </a:moveTo>
                <a:lnTo>
                  <a:pt x="2159000" y="0"/>
                </a:lnTo>
                <a:cubicBezTo>
                  <a:pt x="2215075" y="0"/>
                  <a:pt x="2260600" y="45525"/>
                  <a:pt x="2260600" y="101600"/>
                </a:cubicBezTo>
                <a:lnTo>
                  <a:pt x="2260600" y="1524000"/>
                </a:lnTo>
                <a:cubicBezTo>
                  <a:pt x="2260600" y="1580075"/>
                  <a:pt x="2215075" y="1625600"/>
                  <a:pt x="21590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EC5F5">
              <a:alpha val="30196"/>
            </a:srgbClr>
          </a:solidFill>
        </p:spPr>
      </p:sp>
      <p:sp>
        <p:nvSpPr>
          <p:cNvPr id="20" name="Shape 18"/>
          <p:cNvSpPr/>
          <p:nvPr>
            <p:custDataLst>
              <p:tags r:id="rId17"/>
            </p:custDataLst>
          </p:nvPr>
        </p:nvSpPr>
        <p:spPr>
          <a:xfrm>
            <a:off x="10579894" y="3022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9479" y="32415"/>
                </a:moveTo>
                <a:cubicBezTo>
                  <a:pt x="129213" y="39201"/>
                  <a:pt x="131534" y="52596"/>
                  <a:pt x="124748" y="62240"/>
                </a:cubicBezTo>
                <a:lnTo>
                  <a:pt x="74741" y="133677"/>
                </a:lnTo>
                <a:cubicBezTo>
                  <a:pt x="71080" y="138857"/>
                  <a:pt x="65365" y="142161"/>
                  <a:pt x="59025" y="142696"/>
                </a:cubicBezTo>
                <a:cubicBezTo>
                  <a:pt x="52685" y="143232"/>
                  <a:pt x="46434" y="141089"/>
                  <a:pt x="41970" y="136624"/>
                </a:cubicBezTo>
                <a:lnTo>
                  <a:pt x="6251" y="100905"/>
                </a:lnTo>
                <a:cubicBezTo>
                  <a:pt x="-2054" y="92512"/>
                  <a:pt x="-2054" y="78938"/>
                  <a:pt x="6251" y="70545"/>
                </a:cubicBezTo>
                <a:cubicBezTo>
                  <a:pt x="14555" y="62151"/>
                  <a:pt x="28218" y="62240"/>
                  <a:pt x="36612" y="70545"/>
                </a:cubicBezTo>
                <a:lnTo>
                  <a:pt x="54293" y="88225"/>
                </a:lnTo>
                <a:lnTo>
                  <a:pt x="89654" y="37683"/>
                </a:lnTo>
                <a:cubicBezTo>
                  <a:pt x="96441" y="27950"/>
                  <a:pt x="109835" y="25628"/>
                  <a:pt x="119479" y="32415"/>
                </a:cubicBezTo>
                <a:close/>
                <a:moveTo>
                  <a:pt x="119479" y="175290"/>
                </a:moveTo>
                <a:cubicBezTo>
                  <a:pt x="129213" y="182076"/>
                  <a:pt x="131534" y="195471"/>
                  <a:pt x="124748" y="205115"/>
                </a:cubicBezTo>
                <a:lnTo>
                  <a:pt x="74741" y="276552"/>
                </a:lnTo>
                <a:cubicBezTo>
                  <a:pt x="71080" y="281732"/>
                  <a:pt x="65365" y="285036"/>
                  <a:pt x="59025" y="285571"/>
                </a:cubicBezTo>
                <a:cubicBezTo>
                  <a:pt x="52685" y="286107"/>
                  <a:pt x="46434" y="283964"/>
                  <a:pt x="41970" y="279499"/>
                </a:cubicBezTo>
                <a:lnTo>
                  <a:pt x="6251" y="243780"/>
                </a:lnTo>
                <a:cubicBezTo>
                  <a:pt x="-2143" y="235387"/>
                  <a:pt x="-2143" y="221813"/>
                  <a:pt x="6251" y="213509"/>
                </a:cubicBezTo>
                <a:cubicBezTo>
                  <a:pt x="14645" y="205204"/>
                  <a:pt x="28218" y="205115"/>
                  <a:pt x="36522" y="213509"/>
                </a:cubicBezTo>
                <a:lnTo>
                  <a:pt x="54203" y="231190"/>
                </a:lnTo>
                <a:lnTo>
                  <a:pt x="89565" y="180648"/>
                </a:lnTo>
                <a:cubicBezTo>
                  <a:pt x="96351" y="170914"/>
                  <a:pt x="109746" y="168592"/>
                  <a:pt x="119390" y="175379"/>
                </a:cubicBezTo>
                <a:close/>
                <a:moveTo>
                  <a:pt x="200025" y="85725"/>
                </a:moveTo>
                <a:cubicBezTo>
                  <a:pt x="200025" y="69919"/>
                  <a:pt x="212794" y="57150"/>
                  <a:pt x="228600" y="57150"/>
                </a:cubicBezTo>
                <a:lnTo>
                  <a:pt x="428625" y="57150"/>
                </a:lnTo>
                <a:cubicBezTo>
                  <a:pt x="444431" y="57150"/>
                  <a:pt x="457200" y="69919"/>
                  <a:pt x="457200" y="85725"/>
                </a:cubicBezTo>
                <a:cubicBezTo>
                  <a:pt x="457200" y="101531"/>
                  <a:pt x="444431" y="114300"/>
                  <a:pt x="428625" y="114300"/>
                </a:cubicBezTo>
                <a:lnTo>
                  <a:pt x="228600" y="114300"/>
                </a:lnTo>
                <a:cubicBezTo>
                  <a:pt x="212794" y="114300"/>
                  <a:pt x="200025" y="101531"/>
                  <a:pt x="200025" y="85725"/>
                </a:cubicBezTo>
                <a:close/>
                <a:moveTo>
                  <a:pt x="200025" y="228600"/>
                </a:moveTo>
                <a:cubicBezTo>
                  <a:pt x="200025" y="212794"/>
                  <a:pt x="212794" y="200025"/>
                  <a:pt x="228600" y="200025"/>
                </a:cubicBezTo>
                <a:lnTo>
                  <a:pt x="428625" y="200025"/>
                </a:lnTo>
                <a:cubicBezTo>
                  <a:pt x="444431" y="200025"/>
                  <a:pt x="457200" y="212794"/>
                  <a:pt x="457200" y="228600"/>
                </a:cubicBezTo>
                <a:cubicBezTo>
                  <a:pt x="457200" y="244406"/>
                  <a:pt x="444431" y="257175"/>
                  <a:pt x="428625" y="257175"/>
                </a:cubicBezTo>
                <a:lnTo>
                  <a:pt x="228600" y="257175"/>
                </a:lnTo>
                <a:cubicBezTo>
                  <a:pt x="212794" y="257175"/>
                  <a:pt x="200025" y="244406"/>
                  <a:pt x="200025" y="228600"/>
                </a:cubicBezTo>
                <a:close/>
                <a:moveTo>
                  <a:pt x="142875" y="371475"/>
                </a:moveTo>
                <a:cubicBezTo>
                  <a:pt x="142875" y="355669"/>
                  <a:pt x="155644" y="342900"/>
                  <a:pt x="171450" y="342900"/>
                </a:cubicBezTo>
                <a:lnTo>
                  <a:pt x="428625" y="342900"/>
                </a:lnTo>
                <a:cubicBezTo>
                  <a:pt x="444431" y="342900"/>
                  <a:pt x="457200" y="355669"/>
                  <a:pt x="457200" y="371475"/>
                </a:cubicBezTo>
                <a:cubicBezTo>
                  <a:pt x="457200" y="387281"/>
                  <a:pt x="444431" y="400050"/>
                  <a:pt x="428625" y="400050"/>
                </a:cubicBezTo>
                <a:lnTo>
                  <a:pt x="171450" y="400050"/>
                </a:lnTo>
                <a:cubicBezTo>
                  <a:pt x="155644" y="400050"/>
                  <a:pt x="142875" y="387281"/>
                  <a:pt x="142875" y="371475"/>
                </a:cubicBezTo>
                <a:close/>
                <a:moveTo>
                  <a:pt x="57150" y="335756"/>
                </a:moveTo>
                <a:cubicBezTo>
                  <a:pt x="76864" y="335756"/>
                  <a:pt x="92869" y="351761"/>
                  <a:pt x="92869" y="371475"/>
                </a:cubicBezTo>
                <a:cubicBezTo>
                  <a:pt x="92869" y="391189"/>
                  <a:pt x="76864" y="407194"/>
                  <a:pt x="57150" y="407194"/>
                </a:cubicBezTo>
                <a:cubicBezTo>
                  <a:pt x="37436" y="407194"/>
                  <a:pt x="21431" y="391189"/>
                  <a:pt x="21431" y="371475"/>
                </a:cubicBezTo>
                <a:cubicBezTo>
                  <a:pt x="21431" y="351761"/>
                  <a:pt x="37436" y="335756"/>
                  <a:pt x="57150" y="335756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21" name="Text 19"/>
          <p:cNvSpPr/>
          <p:nvPr>
            <p:custDataLst>
              <p:tags r:id="rId18"/>
            </p:custDataLst>
          </p:nvPr>
        </p:nvSpPr>
        <p:spPr>
          <a:xfrm>
            <a:off x="10097294" y="3632200"/>
            <a:ext cx="1422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清单补货</a:t>
            </a:r>
            <a:endParaRPr lang="en-US" sz="1600" dirty="0"/>
          </a:p>
        </p:txBody>
      </p:sp>
      <p:sp>
        <p:nvSpPr>
          <p:cNvPr id="22" name="Text 20"/>
          <p:cNvSpPr/>
          <p:nvPr>
            <p:custDataLst>
              <p:tags r:id="rId19"/>
            </p:custDataLst>
          </p:nvPr>
        </p:nvSpPr>
        <p:spPr>
          <a:xfrm>
            <a:off x="10021094" y="3987800"/>
            <a:ext cx="15748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一键加入购物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0" y="4851400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4F647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遗忘过期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0" y="5156200"/>
            <a:ext cx="4406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导致食物浪费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3894614" y="4851400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4F647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选择困难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3894614" y="5156200"/>
            <a:ext cx="4406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每天纠结“吃什么”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789228" y="4851400"/>
            <a:ext cx="440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4F647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盲目采购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789228" y="5156200"/>
            <a:ext cx="4406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重复购买或遗漏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5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39:34-d2v5s1lnfo2stf9dk1b0.jpg"/>
          <p:cNvPicPr>
            <a:picLocks noChangeAspect="1"/>
          </p:cNvPicPr>
          <p:nvPr/>
        </p:nvPicPr>
        <p:blipFill>
          <a:blip r:embed="rId2"/>
          <a:srcRect l="1013" r="1013"/>
          <a:stretch>
            <a:fillRect/>
          </a:stretch>
        </p:blipFill>
        <p:spPr>
          <a:xfrm>
            <a:off x="0" y="-20320"/>
            <a:ext cx="12192000" cy="68980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6338" y="1683385"/>
            <a:ext cx="1541780" cy="14833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727575" y="3160395"/>
            <a:ext cx="4599305" cy="18065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差异与人群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8-12:39:32-d2v5s15nfo2stf9dk1a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97300"/>
            <a:ext cx="5143500" cy="30607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950278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USP：把冰箱变成零浪费菜单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02134" y="1509078"/>
            <a:ext cx="5981700" cy="558800"/>
          </a:xfrm>
          <a:custGeom>
            <a:avLst/>
            <a:gdLst/>
            <a:ahLst/>
            <a:cxnLst/>
            <a:rect l="l" t="t" r="r" b="b"/>
            <a:pathLst>
              <a:path w="5981700" h="558800">
                <a:moveTo>
                  <a:pt x="101601" y="0"/>
                </a:moveTo>
                <a:lnTo>
                  <a:pt x="5880099" y="0"/>
                </a:lnTo>
                <a:cubicBezTo>
                  <a:pt x="5936212" y="0"/>
                  <a:pt x="5981700" y="45488"/>
                  <a:pt x="5981700" y="101601"/>
                </a:cubicBezTo>
                <a:lnTo>
                  <a:pt x="5981700" y="457199"/>
                </a:lnTo>
                <a:cubicBezTo>
                  <a:pt x="5981700" y="513312"/>
                  <a:pt x="5936212" y="558800"/>
                  <a:pt x="5880099" y="558800"/>
                </a:cubicBezTo>
                <a:lnTo>
                  <a:pt x="101601" y="558800"/>
                </a:lnTo>
                <a:cubicBezTo>
                  <a:pt x="45488" y="558800"/>
                  <a:pt x="0" y="513312"/>
                  <a:pt x="0" y="4571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8EC5F5">
              <a:alpha val="30196"/>
            </a:srgbClr>
          </a:solidFill>
        </p:spPr>
      </p:sp>
      <p:sp>
        <p:nvSpPr>
          <p:cNvPr id="4" name="Text 2"/>
          <p:cNvSpPr/>
          <p:nvPr/>
        </p:nvSpPr>
        <p:spPr>
          <a:xfrm>
            <a:off x="2666365" y="1509395"/>
            <a:ext cx="6859270" cy="558800"/>
          </a:xfrm>
          <a:prstGeom prst="rect">
            <a:avLst/>
          </a:prstGeom>
          <a:noFill/>
        </p:spPr>
        <p:txBody>
          <a:bodyPr wrap="square" lIns="203200" tIns="101600" rIns="203200" bIns="10160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dirty="0">
                <a:solidFill>
                  <a:srgbClr val="4F6476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从“有什么吃什么”到“想吃什么用什么”的智能转变</a:t>
            </a:r>
            <a:endParaRPr lang="en-US" dirty="0">
              <a:solidFill>
                <a:srgbClr val="4F6476"/>
              </a:solidFill>
              <a:latin typeface="Noto Sans SC" panose="020B0200000000000000" pitchFamily="34" charset="-122"/>
              <a:ea typeface="Noto Sans SC" panose="020B0200000000000000" pitchFamily="34" charset="-122"/>
              <a:cs typeface="Noto Sans SC" panose="020B0200000000000000" pitchFamily="34" charset="-120"/>
            </a:endParaRPr>
          </a:p>
        </p:txBody>
      </p:sp>
      <p:graphicFrame>
        <p:nvGraphicFramePr>
          <p:cNvPr id="7" name="Table 0"/>
          <p:cNvGraphicFramePr>
            <a:graphicFrameLocks noGrp="1"/>
          </p:cNvGraphicFramePr>
          <p:nvPr/>
        </p:nvGraphicFramePr>
        <p:xfrm>
          <a:off x="457200" y="2372678"/>
          <a:ext cx="11277600" cy="3530600"/>
        </p:xfrm>
        <a:graphic>
          <a:graphicData uri="http://schemas.openxmlformats.org/drawingml/2006/table">
            <a:tbl>
              <a:tblPr/>
              <a:tblGrid>
                <a:gridCol w="3759200"/>
                <a:gridCol w="2349500"/>
                <a:gridCol w="2349500"/>
                <a:gridCol w="2819400"/>
              </a:tblGrid>
              <a:tr h="70612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800" b="1" u="none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功能</a:t>
                      </a:r>
                      <a:endParaRPr 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2D7FE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传统菜谱APP</a:t>
                      </a:r>
                      <a:endParaRPr 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2D7FE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购物清单APP</a:t>
                      </a:r>
                      <a:endParaRPr 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2D7FE4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b="1" u="none" dirty="0">
                          <a:solidFill>
                            <a:srgbClr val="FFFFF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FridgePal</a:t>
                      </a:r>
                      <a:endParaRPr 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4F6476"/>
                    </a:solidFill>
                  </a:tcPr>
                </a:tc>
              </a:tr>
              <a:tr h="70612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600" b="1" u="none" dirty="0">
                          <a:solidFill>
                            <a:srgbClr val="3333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食材库存管理</a:t>
                      </a:r>
                      <a:endParaRPr 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2400" u="none" dirty="0">
                          <a:solidFill>
                            <a:srgbClr val="99A1A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❌</a:t>
                      </a:r>
                      <a:endParaRPr 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2400" u="none" dirty="0">
                          <a:solidFill>
                            <a:srgbClr val="99A1A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❌</a:t>
                      </a:r>
                      <a:endParaRPr 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2400" b="1" u="none" dirty="0">
                          <a:solidFill>
                            <a:srgbClr val="2D7FE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✅ 核心功能</a:t>
                      </a:r>
                      <a:endParaRPr 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C5F5">
                        <a:alpha val="30000"/>
                      </a:srgbClr>
                    </a:solidFill>
                  </a:tcPr>
                </a:tc>
              </a:tr>
              <a:tr h="70612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600" b="1" u="none" dirty="0">
                          <a:solidFill>
                            <a:srgbClr val="3333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过期提醒</a:t>
                      </a:r>
                      <a:endParaRPr 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C5F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2400" u="none" dirty="0">
                          <a:solidFill>
                            <a:srgbClr val="99A1A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❌</a:t>
                      </a:r>
                      <a:endParaRPr 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C5F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2400" u="none" dirty="0">
                          <a:solidFill>
                            <a:srgbClr val="99A1A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❌</a:t>
                      </a:r>
                      <a:endParaRPr 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C5F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2400" b="1" u="none" dirty="0">
                          <a:solidFill>
                            <a:srgbClr val="2D7FE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✅ 主动预警</a:t>
                      </a:r>
                      <a:endParaRPr 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C5F5">
                        <a:alpha val="30000"/>
                      </a:srgbClr>
                    </a:solidFill>
                  </a:tcPr>
                </a:tc>
              </a:tr>
              <a:tr h="70612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600" b="1" u="none" dirty="0">
                          <a:solidFill>
                            <a:srgbClr val="3333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基于库存的推荐</a:t>
                      </a:r>
                      <a:endParaRPr 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6A7282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需手动选择</a:t>
                      </a:r>
                      <a:endParaRPr 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2400" u="none" dirty="0">
                          <a:solidFill>
                            <a:srgbClr val="99A1A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❌</a:t>
                      </a:r>
                      <a:endParaRPr 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2400" b="1" u="none" dirty="0">
                          <a:solidFill>
                            <a:srgbClr val="2D7FE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✅ 智能匹配</a:t>
                      </a:r>
                      <a:endParaRPr 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8EC5F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C5F5">
                        <a:alpha val="30000"/>
                      </a:srgbClr>
                    </a:solidFill>
                  </a:tcPr>
                </a:tc>
              </a:tr>
              <a:tr h="706120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600" b="1" u="none" dirty="0">
                          <a:solidFill>
                            <a:srgbClr val="333333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减少浪费</a:t>
                      </a:r>
                      <a:endParaRPr 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EC5F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800" u="none" dirty="0">
                          <a:solidFill>
                            <a:srgbClr val="6A7282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间接</a:t>
                      </a:r>
                      <a:endParaRPr lang="en-US" sz="18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EC5F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2400" u="none" dirty="0">
                          <a:solidFill>
                            <a:srgbClr val="99A1A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❌</a:t>
                      </a:r>
                      <a:endParaRPr 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EC5F5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2400" b="1" u="none" dirty="0">
                          <a:solidFill>
                            <a:srgbClr val="2D7FE4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0"/>
                        </a:rPr>
                        <a:t>✅ 核心价值</a:t>
                      </a:r>
                      <a:endParaRPr lang="en-US" sz="2400" dirty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8EC5F5">
                        <a:alpha val="3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206500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三类核心用户画像</a:t>
            </a:r>
            <a:endParaRPr lang="en-US" sz="1600" dirty="0"/>
          </a:p>
        </p:txBody>
      </p:sp>
      <p:sp>
        <p:nvSpPr>
          <p:cNvPr id="3" name="Shape 1"/>
          <p:cNvSpPr/>
          <p:nvPr>
            <p:custDataLst>
              <p:tags r:id="rId1"/>
            </p:custDataLst>
          </p:nvPr>
        </p:nvSpPr>
        <p:spPr>
          <a:xfrm>
            <a:off x="457200" y="1968500"/>
            <a:ext cx="3556000" cy="3556000"/>
          </a:xfrm>
          <a:custGeom>
            <a:avLst/>
            <a:gdLst/>
            <a:ahLst/>
            <a:cxnLst/>
            <a:rect l="l" t="t" r="r" b="b"/>
            <a:pathLst>
              <a:path w="3556000" h="3556000">
                <a:moveTo>
                  <a:pt x="101595" y="0"/>
                </a:moveTo>
                <a:lnTo>
                  <a:pt x="3454405" y="0"/>
                </a:lnTo>
                <a:cubicBezTo>
                  <a:pt x="3510514" y="0"/>
                  <a:pt x="3556000" y="45486"/>
                  <a:pt x="3556000" y="101595"/>
                </a:cubicBezTo>
                <a:lnTo>
                  <a:pt x="3556000" y="3454405"/>
                </a:lnTo>
                <a:cubicBezTo>
                  <a:pt x="3556000" y="3510514"/>
                  <a:pt x="3510514" y="3556000"/>
                  <a:pt x="3454405" y="3556000"/>
                </a:cubicBezTo>
                <a:lnTo>
                  <a:pt x="101595" y="3556000"/>
                </a:lnTo>
                <a:cubicBezTo>
                  <a:pt x="45486" y="3556000"/>
                  <a:pt x="0" y="3510514"/>
                  <a:pt x="0" y="3454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8EC5F5">
              <a:alpha val="2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grpSp>
        <p:nvGrpSpPr>
          <p:cNvPr id="27" name="组合 26"/>
          <p:cNvGrpSpPr/>
          <p:nvPr>
            <p:custDataLst>
              <p:tags r:id="rId2"/>
            </p:custDataLst>
          </p:nvPr>
        </p:nvGrpSpPr>
        <p:grpSpPr>
          <a:xfrm>
            <a:off x="1727200" y="2171700"/>
            <a:ext cx="1016000" cy="889000"/>
            <a:chOff x="2720" y="3420"/>
            <a:chExt cx="1600" cy="1260"/>
          </a:xfrm>
        </p:grpSpPr>
        <p:sp>
          <p:nvSpPr>
            <p:cNvPr id="4" name="Shape 2"/>
            <p:cNvSpPr/>
            <p:nvPr>
              <p:custDataLst>
                <p:tags r:id="rId3"/>
              </p:custDataLst>
            </p:nvPr>
          </p:nvSpPr>
          <p:spPr>
            <a:xfrm>
              <a:off x="2720" y="3420"/>
              <a:ext cx="1600" cy="1260"/>
            </a:xfrm>
            <a:custGeom>
              <a:avLst/>
              <a:gdLst/>
              <a:ahLst/>
              <a:cxnLst/>
              <a:rect l="l" t="t" r="r" b="b"/>
              <a:pathLst>
                <a:path w="1016000" h="800100">
                  <a:moveTo>
                    <a:pt x="400050" y="0"/>
                  </a:moveTo>
                  <a:lnTo>
                    <a:pt x="615950" y="0"/>
                  </a:lnTo>
                  <a:cubicBezTo>
                    <a:pt x="836744" y="0"/>
                    <a:pt x="1016000" y="179256"/>
                    <a:pt x="1016000" y="400050"/>
                  </a:cubicBezTo>
                  <a:lnTo>
                    <a:pt x="1016000" y="400050"/>
                  </a:lnTo>
                  <a:cubicBezTo>
                    <a:pt x="1016000" y="620844"/>
                    <a:pt x="836744" y="800100"/>
                    <a:pt x="615950" y="800100"/>
                  </a:cubicBezTo>
                  <a:lnTo>
                    <a:pt x="400050" y="800100"/>
                  </a:lnTo>
                  <a:cubicBezTo>
                    <a:pt x="179256" y="800100"/>
                    <a:pt x="0" y="620844"/>
                    <a:pt x="0" y="400050"/>
                  </a:cubicBezTo>
                  <a:lnTo>
                    <a:pt x="0" y="400050"/>
                  </a:lnTo>
                  <a:cubicBezTo>
                    <a:pt x="0" y="179256"/>
                    <a:pt x="179256" y="0"/>
                    <a:pt x="400050" y="0"/>
                  </a:cubicBezTo>
                  <a:close/>
                </a:path>
              </a:pathLst>
            </a:custGeom>
            <a:solidFill>
              <a:srgbClr val="8EC5F5"/>
            </a:solidFill>
          </p:spPr>
        </p:sp>
        <p:sp>
          <p:nvSpPr>
            <p:cNvPr id="5" name="Shape 3"/>
            <p:cNvSpPr/>
            <p:nvPr>
              <p:custDataLst>
                <p:tags r:id="rId4"/>
              </p:custDataLst>
            </p:nvPr>
          </p:nvSpPr>
          <p:spPr>
            <a:xfrm>
              <a:off x="3160" y="3685"/>
              <a:ext cx="720" cy="72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178594" y="42863"/>
                  </a:moveTo>
                  <a:lnTo>
                    <a:pt x="278606" y="42863"/>
                  </a:lnTo>
                  <a:cubicBezTo>
                    <a:pt x="282535" y="42863"/>
                    <a:pt x="285750" y="46077"/>
                    <a:pt x="285750" y="50006"/>
                  </a:cubicBezTo>
                  <a:lnTo>
                    <a:pt x="285750" y="85725"/>
                  </a:lnTo>
                  <a:lnTo>
                    <a:pt x="171450" y="85725"/>
                  </a:lnTo>
                  <a:lnTo>
                    <a:pt x="171450" y="50006"/>
                  </a:lnTo>
                  <a:cubicBezTo>
                    <a:pt x="171450" y="46077"/>
                    <a:pt x="174665" y="42863"/>
                    <a:pt x="178594" y="42863"/>
                  </a:cubicBezTo>
                  <a:close/>
                  <a:moveTo>
                    <a:pt x="128588" y="50006"/>
                  </a:moveTo>
                  <a:lnTo>
                    <a:pt x="128588" y="85725"/>
                  </a:lnTo>
                  <a:lnTo>
                    <a:pt x="57150" y="85725"/>
                  </a:lnTo>
                  <a:cubicBezTo>
                    <a:pt x="25628" y="85725"/>
                    <a:pt x="0" y="111353"/>
                    <a:pt x="0" y="142875"/>
                  </a:cubicBezTo>
                  <a:lnTo>
                    <a:pt x="0" y="228600"/>
                  </a:lnTo>
                  <a:lnTo>
                    <a:pt x="457200" y="228600"/>
                  </a:lnTo>
                  <a:lnTo>
                    <a:pt x="457200" y="142875"/>
                  </a:lnTo>
                  <a:cubicBezTo>
                    <a:pt x="457200" y="111353"/>
                    <a:pt x="431572" y="85725"/>
                    <a:pt x="400050" y="85725"/>
                  </a:cubicBezTo>
                  <a:lnTo>
                    <a:pt x="328613" y="85725"/>
                  </a:lnTo>
                  <a:lnTo>
                    <a:pt x="328613" y="50006"/>
                  </a:lnTo>
                  <a:cubicBezTo>
                    <a:pt x="328613" y="22414"/>
                    <a:pt x="306199" y="0"/>
                    <a:pt x="278606" y="0"/>
                  </a:cubicBezTo>
                  <a:lnTo>
                    <a:pt x="178594" y="0"/>
                  </a:lnTo>
                  <a:cubicBezTo>
                    <a:pt x="151001" y="0"/>
                    <a:pt x="128588" y="22414"/>
                    <a:pt x="128588" y="50006"/>
                  </a:cubicBezTo>
                  <a:close/>
                  <a:moveTo>
                    <a:pt x="457200" y="271463"/>
                  </a:moveTo>
                  <a:lnTo>
                    <a:pt x="285750" y="271463"/>
                  </a:lnTo>
                  <a:lnTo>
                    <a:pt x="285750" y="285750"/>
                  </a:lnTo>
                  <a:cubicBezTo>
                    <a:pt x="285750" y="301556"/>
                    <a:pt x="272981" y="314325"/>
                    <a:pt x="257175" y="314325"/>
                  </a:cubicBezTo>
                  <a:lnTo>
                    <a:pt x="200025" y="314325"/>
                  </a:lnTo>
                  <a:cubicBezTo>
                    <a:pt x="184219" y="314325"/>
                    <a:pt x="171450" y="301556"/>
                    <a:pt x="171450" y="285750"/>
                  </a:cubicBezTo>
                  <a:lnTo>
                    <a:pt x="171450" y="271463"/>
                  </a:lnTo>
                  <a:lnTo>
                    <a:pt x="0" y="271463"/>
                  </a:lnTo>
                  <a:lnTo>
                    <a:pt x="0" y="371475"/>
                  </a:lnTo>
                  <a:cubicBezTo>
                    <a:pt x="0" y="402997"/>
                    <a:pt x="25628" y="428625"/>
                    <a:pt x="57150" y="428625"/>
                  </a:cubicBezTo>
                  <a:lnTo>
                    <a:pt x="400050" y="428625"/>
                  </a:lnTo>
                  <a:cubicBezTo>
                    <a:pt x="431572" y="428625"/>
                    <a:pt x="457200" y="402997"/>
                    <a:pt x="457200" y="371475"/>
                  </a:cubicBezTo>
                  <a:lnTo>
                    <a:pt x="457200" y="27146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 4"/>
          <p:cNvSpPr/>
          <p:nvPr>
            <p:custDataLst>
              <p:tags r:id="rId5"/>
            </p:custDataLst>
          </p:nvPr>
        </p:nvSpPr>
        <p:spPr>
          <a:xfrm>
            <a:off x="1346200" y="3282950"/>
            <a:ext cx="1778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年轻上班族</a:t>
            </a:r>
            <a:endParaRPr lang="en-US" sz="1600" dirty="0"/>
          </a:p>
        </p:txBody>
      </p:sp>
      <p:sp>
        <p:nvSpPr>
          <p:cNvPr id="7" name="Text 5"/>
          <p:cNvSpPr/>
          <p:nvPr>
            <p:custDataLst>
              <p:tags r:id="rId6"/>
            </p:custDataLst>
          </p:nvPr>
        </p:nvSpPr>
        <p:spPr>
          <a:xfrm>
            <a:off x="1162050" y="3701415"/>
            <a:ext cx="2146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22-30岁，独居/合租</a:t>
            </a:r>
            <a:endParaRPr lang="en-US" sz="1600" dirty="0"/>
          </a:p>
        </p:txBody>
      </p:sp>
      <p:sp>
        <p:nvSpPr>
          <p:cNvPr id="8" name="Text 6"/>
          <p:cNvSpPr/>
          <p:nvPr>
            <p:custDataLst>
              <p:tags r:id="rId7"/>
            </p:custDataLst>
          </p:nvPr>
        </p:nvSpPr>
        <p:spPr>
          <a:xfrm>
            <a:off x="736600" y="4054475"/>
            <a:ext cx="2997200" cy="482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4F647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问题</a:t>
            </a:r>
            <a:r>
              <a:rPr lang="en-US" sz="1400" dirty="0">
                <a:solidFill>
                  <a:srgbClr val="4F647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：没时间买菜，易忘易过期</a:t>
            </a:r>
            <a:endParaRPr lang="en-US" sz="1600" dirty="0"/>
          </a:p>
        </p:txBody>
      </p:sp>
      <p:sp>
        <p:nvSpPr>
          <p:cNvPr id="9" name="Shape 7"/>
          <p:cNvSpPr/>
          <p:nvPr>
            <p:custDataLst>
              <p:tags r:id="rId8"/>
            </p:custDataLst>
          </p:nvPr>
        </p:nvSpPr>
        <p:spPr>
          <a:xfrm>
            <a:off x="552450" y="4791075"/>
            <a:ext cx="3257550" cy="530225"/>
          </a:xfrm>
          <a:custGeom>
            <a:avLst/>
            <a:gdLst/>
            <a:ahLst/>
            <a:cxnLst/>
            <a:rect l="l" t="t" r="r" b="b"/>
            <a:pathLst>
              <a:path w="3149600" h="812800">
                <a:moveTo>
                  <a:pt x="76200" y="0"/>
                </a:moveTo>
                <a:lnTo>
                  <a:pt x="3073400" y="0"/>
                </a:lnTo>
                <a:cubicBezTo>
                  <a:pt x="3115456" y="0"/>
                  <a:pt x="3149600" y="34144"/>
                  <a:pt x="3149600" y="76200"/>
                </a:cubicBezTo>
                <a:lnTo>
                  <a:pt x="3149600" y="736600"/>
                </a:lnTo>
                <a:cubicBezTo>
                  <a:pt x="3149600" y="778656"/>
                  <a:pt x="3115456" y="812800"/>
                  <a:pt x="3073400" y="812800"/>
                </a:cubicBezTo>
                <a:lnTo>
                  <a:pt x="76200" y="812800"/>
                </a:lnTo>
                <a:cubicBezTo>
                  <a:pt x="34144" y="812800"/>
                  <a:pt x="0" y="778656"/>
                  <a:pt x="0" y="736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D7FE4">
              <a:alpha val="10196"/>
            </a:srgbClr>
          </a:solidFill>
        </p:spPr>
      </p:sp>
      <p:sp>
        <p:nvSpPr>
          <p:cNvPr id="10" name="Text 8"/>
          <p:cNvSpPr/>
          <p:nvPr>
            <p:custDataLst>
              <p:tags r:id="rId9"/>
            </p:custDataLst>
          </p:nvPr>
        </p:nvSpPr>
        <p:spPr>
          <a:xfrm>
            <a:off x="548640" y="4762500"/>
            <a:ext cx="3373120" cy="565150"/>
          </a:xfrm>
          <a:prstGeom prst="rect">
            <a:avLst/>
          </a:prstGeom>
          <a:noFill/>
        </p:spPr>
        <p:txBody>
          <a:bodyPr wrap="square" lIns="101600" tIns="101600" rIns="101600" bIns="10160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解决：</a:t>
            </a:r>
            <a:r>
              <a:rPr lang="en-US" sz="1400" dirty="0">
                <a:solidFill>
                  <a:srgbClr val="FFFFFF"/>
                </a:solidFill>
                <a:highlight>
                  <a:srgbClr val="2D7FE4">
                    <a:alpha val="10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扫码录入 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+ </a:t>
            </a:r>
            <a:r>
              <a:rPr lang="en-US" sz="1400" dirty="0">
                <a:solidFill>
                  <a:srgbClr val="FFFFFF"/>
                </a:solidFill>
                <a:highlight>
                  <a:srgbClr val="2D7FE4">
                    <a:alpha val="10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15分钟快手菜 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推荐</a:t>
            </a:r>
            <a:endParaRPr lang="en-US" sz="1600" dirty="0"/>
          </a:p>
        </p:txBody>
      </p:sp>
      <p:sp>
        <p:nvSpPr>
          <p:cNvPr id="11" name="Shape 9"/>
          <p:cNvSpPr/>
          <p:nvPr>
            <p:custDataLst>
              <p:tags r:id="rId10"/>
            </p:custDataLst>
          </p:nvPr>
        </p:nvSpPr>
        <p:spPr>
          <a:xfrm>
            <a:off x="4318000" y="1841500"/>
            <a:ext cx="3556000" cy="3810000"/>
          </a:xfrm>
          <a:custGeom>
            <a:avLst/>
            <a:gdLst/>
            <a:ahLst/>
            <a:cxnLst/>
            <a:rect l="l" t="t" r="r" b="b"/>
            <a:pathLst>
              <a:path w="3556000" h="3810000">
                <a:moveTo>
                  <a:pt x="101595" y="0"/>
                </a:moveTo>
                <a:lnTo>
                  <a:pt x="3454405" y="0"/>
                </a:lnTo>
                <a:cubicBezTo>
                  <a:pt x="3510514" y="0"/>
                  <a:pt x="3556000" y="45486"/>
                  <a:pt x="3556000" y="101595"/>
                </a:cubicBezTo>
                <a:lnTo>
                  <a:pt x="3556000" y="3708405"/>
                </a:lnTo>
                <a:cubicBezTo>
                  <a:pt x="3556000" y="3764514"/>
                  <a:pt x="3510514" y="3810000"/>
                  <a:pt x="3454405" y="3810000"/>
                </a:cubicBezTo>
                <a:lnTo>
                  <a:pt x="101595" y="3810000"/>
                </a:lnTo>
                <a:cubicBezTo>
                  <a:pt x="45486" y="3810000"/>
                  <a:pt x="0" y="3764514"/>
                  <a:pt x="0" y="3708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8EC5F5">
              <a:alpha val="2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2" name="Shape 10"/>
          <p:cNvSpPr/>
          <p:nvPr>
            <p:custDataLst>
              <p:tags r:id="rId11"/>
            </p:custDataLst>
          </p:nvPr>
        </p:nvSpPr>
        <p:spPr>
          <a:xfrm>
            <a:off x="5588000" y="20447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EC5F5"/>
          </a:solidFill>
        </p:spPr>
      </p:sp>
      <p:sp>
        <p:nvSpPr>
          <p:cNvPr id="13" name="Shape 11"/>
          <p:cNvSpPr/>
          <p:nvPr>
            <p:custDataLst>
              <p:tags r:id="rId12"/>
            </p:custDataLst>
          </p:nvPr>
        </p:nvSpPr>
        <p:spPr>
          <a:xfrm>
            <a:off x="5867400" y="2324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48067" y="7680"/>
                </a:moveTo>
                <a:cubicBezTo>
                  <a:pt x="237083" y="-2500"/>
                  <a:pt x="220117" y="-2500"/>
                  <a:pt x="209223" y="7680"/>
                </a:cubicBezTo>
                <a:lnTo>
                  <a:pt x="9198" y="193417"/>
                </a:lnTo>
                <a:cubicBezTo>
                  <a:pt x="625" y="201454"/>
                  <a:pt x="-2232" y="213866"/>
                  <a:pt x="2054" y="224760"/>
                </a:cubicBezTo>
                <a:cubicBezTo>
                  <a:pt x="6340" y="235654"/>
                  <a:pt x="16788" y="242888"/>
                  <a:pt x="28575" y="242888"/>
                </a:cubicBezTo>
                <a:lnTo>
                  <a:pt x="42863" y="242888"/>
                </a:lnTo>
                <a:lnTo>
                  <a:pt x="42863" y="400050"/>
                </a:lnTo>
                <a:cubicBezTo>
                  <a:pt x="42863" y="431572"/>
                  <a:pt x="68491" y="457200"/>
                  <a:pt x="100013" y="457200"/>
                </a:cubicBezTo>
                <a:lnTo>
                  <a:pt x="357188" y="457200"/>
                </a:lnTo>
                <a:cubicBezTo>
                  <a:pt x="388709" y="457200"/>
                  <a:pt x="414338" y="431572"/>
                  <a:pt x="414338" y="400050"/>
                </a:cubicBezTo>
                <a:lnTo>
                  <a:pt x="414338" y="242888"/>
                </a:lnTo>
                <a:lnTo>
                  <a:pt x="428625" y="242888"/>
                </a:lnTo>
                <a:cubicBezTo>
                  <a:pt x="440412" y="242888"/>
                  <a:pt x="450949" y="235654"/>
                  <a:pt x="455235" y="224760"/>
                </a:cubicBezTo>
                <a:cubicBezTo>
                  <a:pt x="459522" y="213866"/>
                  <a:pt x="456664" y="201364"/>
                  <a:pt x="448092" y="193417"/>
                </a:cubicBezTo>
                <a:lnTo>
                  <a:pt x="248067" y="7680"/>
                </a:lnTo>
                <a:close/>
                <a:moveTo>
                  <a:pt x="214313" y="285750"/>
                </a:moveTo>
                <a:lnTo>
                  <a:pt x="242888" y="285750"/>
                </a:lnTo>
                <a:cubicBezTo>
                  <a:pt x="266551" y="285750"/>
                  <a:pt x="285750" y="304949"/>
                  <a:pt x="285750" y="328613"/>
                </a:cubicBezTo>
                <a:lnTo>
                  <a:pt x="285750" y="414338"/>
                </a:lnTo>
                <a:lnTo>
                  <a:pt x="171450" y="414338"/>
                </a:lnTo>
                <a:lnTo>
                  <a:pt x="171450" y="328613"/>
                </a:lnTo>
                <a:cubicBezTo>
                  <a:pt x="171450" y="304949"/>
                  <a:pt x="190649" y="285750"/>
                  <a:pt x="214313" y="285750"/>
                </a:cubicBezTo>
                <a:close/>
              </a:path>
            </a:pathLst>
          </a:custGeom>
          <a:solidFill>
            <a:srgbClr val="FFFFFF"/>
          </a:solidFill>
        </p:spPr>
      </p:sp>
      <p:sp>
        <p:nvSpPr>
          <p:cNvPr id="14" name="Text 12"/>
          <p:cNvSpPr/>
          <p:nvPr>
            <p:custDataLst>
              <p:tags r:id="rId13"/>
            </p:custDataLst>
          </p:nvPr>
        </p:nvSpPr>
        <p:spPr>
          <a:xfrm>
            <a:off x="5019834" y="3213100"/>
            <a:ext cx="21463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家庭主妇/主夫</a:t>
            </a:r>
            <a:endParaRPr lang="en-US" sz="1600" dirty="0"/>
          </a:p>
        </p:txBody>
      </p:sp>
      <p:sp>
        <p:nvSpPr>
          <p:cNvPr id="15" name="Text 13"/>
          <p:cNvSpPr/>
          <p:nvPr>
            <p:custDataLst>
              <p:tags r:id="rId14"/>
            </p:custDataLst>
          </p:nvPr>
        </p:nvSpPr>
        <p:spPr>
          <a:xfrm>
            <a:off x="4883785" y="3670300"/>
            <a:ext cx="2425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30-45岁，负责全家饮食</a:t>
            </a:r>
            <a:endParaRPr lang="en-US" sz="1600" dirty="0"/>
          </a:p>
        </p:txBody>
      </p:sp>
      <p:sp>
        <p:nvSpPr>
          <p:cNvPr id="16" name="Text 14"/>
          <p:cNvSpPr/>
          <p:nvPr>
            <p:custDataLst>
              <p:tags r:id="rId15"/>
            </p:custDataLst>
          </p:nvPr>
        </p:nvSpPr>
        <p:spPr>
          <a:xfrm>
            <a:off x="4508500" y="4025900"/>
            <a:ext cx="31750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4F647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  <a:sym typeface="+mn-ea"/>
              </a:rPr>
              <a:t>问题</a:t>
            </a:r>
            <a:r>
              <a:rPr lang="en-US" sz="1400" dirty="0">
                <a:solidFill>
                  <a:srgbClr val="4F647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：食材多易乱，不知如何搭配</a:t>
            </a:r>
            <a:endParaRPr lang="en-US" sz="1600" dirty="0"/>
          </a:p>
        </p:txBody>
      </p:sp>
      <p:sp>
        <p:nvSpPr>
          <p:cNvPr id="17" name="Shape 15"/>
          <p:cNvSpPr/>
          <p:nvPr>
            <p:custDataLst>
              <p:tags r:id="rId16"/>
            </p:custDataLst>
          </p:nvPr>
        </p:nvSpPr>
        <p:spPr>
          <a:xfrm>
            <a:off x="4569460" y="4737100"/>
            <a:ext cx="3048000" cy="711200"/>
          </a:xfrm>
          <a:custGeom>
            <a:avLst/>
            <a:gdLst/>
            <a:ahLst/>
            <a:cxnLst/>
            <a:rect l="l" t="t" r="r" b="b"/>
            <a:pathLst>
              <a:path w="3048000" h="711200">
                <a:moveTo>
                  <a:pt x="76198" y="0"/>
                </a:moveTo>
                <a:lnTo>
                  <a:pt x="2971802" y="0"/>
                </a:lnTo>
                <a:cubicBezTo>
                  <a:pt x="3013885" y="0"/>
                  <a:pt x="3048000" y="34115"/>
                  <a:pt x="3048000" y="76198"/>
                </a:cubicBezTo>
                <a:lnTo>
                  <a:pt x="3048000" y="635002"/>
                </a:lnTo>
                <a:cubicBezTo>
                  <a:pt x="3048000" y="677085"/>
                  <a:pt x="3013885" y="711200"/>
                  <a:pt x="2971802" y="711200"/>
                </a:cubicBezTo>
                <a:lnTo>
                  <a:pt x="76198" y="711200"/>
                </a:lnTo>
                <a:cubicBezTo>
                  <a:pt x="34143" y="711200"/>
                  <a:pt x="0" y="677057"/>
                  <a:pt x="0" y="6350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2D7FE4">
              <a:alpha val="10196"/>
            </a:srgbClr>
          </a:solidFill>
        </p:spPr>
      </p:sp>
      <p:sp>
        <p:nvSpPr>
          <p:cNvPr id="18" name="Text 16"/>
          <p:cNvSpPr/>
          <p:nvPr>
            <p:custDataLst>
              <p:tags r:id="rId17"/>
            </p:custDataLst>
          </p:nvPr>
        </p:nvSpPr>
        <p:spPr>
          <a:xfrm>
            <a:off x="4569460" y="4737100"/>
            <a:ext cx="3048000" cy="711200"/>
          </a:xfrm>
          <a:prstGeom prst="rect">
            <a:avLst/>
          </a:prstGeom>
          <a:noFill/>
        </p:spPr>
        <p:txBody>
          <a:bodyPr wrap="square" lIns="101600" tIns="101600" rIns="101600" bIns="10160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解决：</a:t>
            </a:r>
            <a:r>
              <a:rPr lang="en-US" sz="1400" dirty="0">
                <a:solidFill>
                  <a:srgbClr val="FFFFFF"/>
                </a:solidFill>
                <a:highlight>
                  <a:srgbClr val="2D7FE4">
                    <a:alpha val="10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批量录入 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+ </a:t>
            </a:r>
            <a:r>
              <a:rPr lang="en-US" sz="1400" dirty="0">
                <a:solidFill>
                  <a:srgbClr val="FFFFFF"/>
                </a:solidFill>
                <a:highlight>
                  <a:srgbClr val="2D7FE4">
                    <a:alpha val="10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全家口味 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推荐</a:t>
            </a:r>
            <a:endParaRPr lang="en-US" sz="1600" dirty="0"/>
          </a:p>
        </p:txBody>
      </p:sp>
      <p:sp>
        <p:nvSpPr>
          <p:cNvPr id="19" name="Shape 17"/>
          <p:cNvSpPr/>
          <p:nvPr>
            <p:custDataLst>
              <p:tags r:id="rId18"/>
            </p:custDataLst>
          </p:nvPr>
        </p:nvSpPr>
        <p:spPr>
          <a:xfrm>
            <a:off x="8178800" y="1968500"/>
            <a:ext cx="3556000" cy="3556000"/>
          </a:xfrm>
          <a:custGeom>
            <a:avLst/>
            <a:gdLst/>
            <a:ahLst/>
            <a:cxnLst/>
            <a:rect l="l" t="t" r="r" b="b"/>
            <a:pathLst>
              <a:path w="3556000" h="3556000">
                <a:moveTo>
                  <a:pt x="101595" y="0"/>
                </a:moveTo>
                <a:lnTo>
                  <a:pt x="3454405" y="0"/>
                </a:lnTo>
                <a:cubicBezTo>
                  <a:pt x="3510514" y="0"/>
                  <a:pt x="3556000" y="45486"/>
                  <a:pt x="3556000" y="101595"/>
                </a:cubicBezTo>
                <a:lnTo>
                  <a:pt x="3556000" y="3454405"/>
                </a:lnTo>
                <a:cubicBezTo>
                  <a:pt x="3556000" y="3510514"/>
                  <a:pt x="3510514" y="3556000"/>
                  <a:pt x="3454405" y="3556000"/>
                </a:cubicBezTo>
                <a:lnTo>
                  <a:pt x="101595" y="3556000"/>
                </a:lnTo>
                <a:cubicBezTo>
                  <a:pt x="45486" y="3556000"/>
                  <a:pt x="0" y="3510514"/>
                  <a:pt x="0" y="3454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8EC5F5">
              <a:alpha val="20000"/>
            </a:srgbClr>
          </a:solidFill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>
            <p:custDataLst>
              <p:tags r:id="rId19"/>
            </p:custDataLst>
          </p:nvPr>
        </p:nvSpPr>
        <p:spPr>
          <a:xfrm>
            <a:off x="9448800" y="2171700"/>
            <a:ext cx="1016000" cy="952500"/>
          </a:xfrm>
          <a:custGeom>
            <a:avLst/>
            <a:gdLst/>
            <a:ahLst/>
            <a:cxnLst/>
            <a:rect l="l" t="t" r="r" b="b"/>
            <a:pathLst>
              <a:path w="1016000" h="952500">
                <a:moveTo>
                  <a:pt x="476250" y="0"/>
                </a:moveTo>
                <a:lnTo>
                  <a:pt x="539750" y="0"/>
                </a:lnTo>
                <a:cubicBezTo>
                  <a:pt x="802600" y="0"/>
                  <a:pt x="1016000" y="213400"/>
                  <a:pt x="1016000" y="476250"/>
                </a:cubicBezTo>
                <a:lnTo>
                  <a:pt x="1016000" y="476250"/>
                </a:lnTo>
                <a:cubicBezTo>
                  <a:pt x="1016000" y="739100"/>
                  <a:pt x="802600" y="952500"/>
                  <a:pt x="539750" y="952500"/>
                </a:cubicBezTo>
                <a:lnTo>
                  <a:pt x="476250" y="952500"/>
                </a:lnTo>
                <a:cubicBezTo>
                  <a:pt x="213400" y="952500"/>
                  <a:pt x="0" y="739100"/>
                  <a:pt x="0" y="476250"/>
                </a:cubicBezTo>
                <a:lnTo>
                  <a:pt x="0" y="476250"/>
                </a:lnTo>
                <a:cubicBezTo>
                  <a:pt x="0" y="213400"/>
                  <a:pt x="213400" y="0"/>
                  <a:pt x="476250" y="0"/>
                </a:cubicBezTo>
                <a:close/>
              </a:path>
            </a:pathLst>
          </a:custGeom>
          <a:solidFill>
            <a:srgbClr val="8EC5F5"/>
          </a:solidFill>
        </p:spPr>
      </p:sp>
      <p:sp>
        <p:nvSpPr>
          <p:cNvPr id="21" name="Shape 19"/>
          <p:cNvSpPr/>
          <p:nvPr>
            <p:custDataLst>
              <p:tags r:id="rId20"/>
            </p:custDataLst>
          </p:nvPr>
        </p:nvSpPr>
        <p:spPr>
          <a:xfrm>
            <a:off x="9699625" y="241935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42863" y="174843"/>
                </a:moveTo>
                <a:lnTo>
                  <a:pt x="229672" y="251728"/>
                </a:lnTo>
                <a:cubicBezTo>
                  <a:pt x="238423" y="255300"/>
                  <a:pt x="247710" y="257175"/>
                  <a:pt x="257175" y="257175"/>
                </a:cubicBezTo>
                <a:cubicBezTo>
                  <a:pt x="266640" y="257175"/>
                  <a:pt x="275927" y="255300"/>
                  <a:pt x="284678" y="251728"/>
                </a:cubicBezTo>
                <a:lnTo>
                  <a:pt x="501134" y="162610"/>
                </a:lnTo>
                <a:cubicBezTo>
                  <a:pt x="509171" y="159306"/>
                  <a:pt x="514350" y="151537"/>
                  <a:pt x="514350" y="142875"/>
                </a:cubicBezTo>
                <a:cubicBezTo>
                  <a:pt x="514350" y="134213"/>
                  <a:pt x="509171" y="126444"/>
                  <a:pt x="501134" y="123140"/>
                </a:cubicBezTo>
                <a:lnTo>
                  <a:pt x="284678" y="34022"/>
                </a:lnTo>
                <a:cubicBezTo>
                  <a:pt x="275927" y="30450"/>
                  <a:pt x="266640" y="28575"/>
                  <a:pt x="257175" y="28575"/>
                </a:cubicBezTo>
                <a:cubicBezTo>
                  <a:pt x="247710" y="28575"/>
                  <a:pt x="238423" y="30450"/>
                  <a:pt x="229672" y="34022"/>
                </a:cubicBezTo>
                <a:lnTo>
                  <a:pt x="13216" y="123140"/>
                </a:lnTo>
                <a:cubicBezTo>
                  <a:pt x="5179" y="126444"/>
                  <a:pt x="0" y="134213"/>
                  <a:pt x="0" y="142875"/>
                </a:cubicBezTo>
                <a:lnTo>
                  <a:pt x="0" y="407194"/>
                </a:lnTo>
                <a:cubicBezTo>
                  <a:pt x="0" y="419070"/>
                  <a:pt x="9555" y="428625"/>
                  <a:pt x="21431" y="428625"/>
                </a:cubicBezTo>
                <a:cubicBezTo>
                  <a:pt x="33308" y="428625"/>
                  <a:pt x="42863" y="419070"/>
                  <a:pt x="42863" y="407194"/>
                </a:cubicBezTo>
                <a:lnTo>
                  <a:pt x="42863" y="174843"/>
                </a:lnTo>
                <a:close/>
                <a:moveTo>
                  <a:pt x="85725" y="238869"/>
                </a:moveTo>
                <a:lnTo>
                  <a:pt x="85725" y="342900"/>
                </a:lnTo>
                <a:cubicBezTo>
                  <a:pt x="85725" y="390227"/>
                  <a:pt x="162520" y="428625"/>
                  <a:pt x="257175" y="428625"/>
                </a:cubicBezTo>
                <a:cubicBezTo>
                  <a:pt x="351830" y="428625"/>
                  <a:pt x="428625" y="390227"/>
                  <a:pt x="428625" y="342900"/>
                </a:cubicBezTo>
                <a:lnTo>
                  <a:pt x="428625" y="238780"/>
                </a:lnTo>
                <a:lnTo>
                  <a:pt x="301020" y="291376"/>
                </a:lnTo>
                <a:cubicBezTo>
                  <a:pt x="287089" y="297091"/>
                  <a:pt x="272266" y="300037"/>
                  <a:pt x="257175" y="300037"/>
                </a:cubicBezTo>
                <a:cubicBezTo>
                  <a:pt x="242084" y="300037"/>
                  <a:pt x="227261" y="297091"/>
                  <a:pt x="213330" y="291376"/>
                </a:cubicBezTo>
                <a:lnTo>
                  <a:pt x="85725" y="238780"/>
                </a:lnTo>
                <a:close/>
              </a:path>
            </a:pathLst>
          </a:custGeom>
          <a:solidFill>
            <a:srgbClr val="FFFFFF"/>
          </a:solidFill>
        </p:spPr>
      </p:sp>
      <p:sp>
        <p:nvSpPr>
          <p:cNvPr id="22" name="Text 20"/>
          <p:cNvSpPr/>
          <p:nvPr>
            <p:custDataLst>
              <p:tags r:id="rId21"/>
            </p:custDataLst>
          </p:nvPr>
        </p:nvSpPr>
        <p:spPr>
          <a:xfrm>
            <a:off x="9194800" y="3276600"/>
            <a:ext cx="1524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烹饪新手</a:t>
            </a:r>
            <a:endParaRPr lang="en-US" sz="1600" dirty="0"/>
          </a:p>
        </p:txBody>
      </p:sp>
      <p:sp>
        <p:nvSpPr>
          <p:cNvPr id="23" name="Text 21"/>
          <p:cNvSpPr/>
          <p:nvPr>
            <p:custDataLst>
              <p:tags r:id="rId22"/>
            </p:custDataLst>
          </p:nvPr>
        </p:nvSpPr>
        <p:spPr>
          <a:xfrm>
            <a:off x="8922385" y="3733800"/>
            <a:ext cx="2070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18-25岁，刚学做饭</a:t>
            </a:r>
            <a:endParaRPr lang="en-US" sz="1600" dirty="0"/>
          </a:p>
        </p:txBody>
      </p:sp>
      <p:sp>
        <p:nvSpPr>
          <p:cNvPr id="24" name="Text 22"/>
          <p:cNvSpPr/>
          <p:nvPr>
            <p:custDataLst>
              <p:tags r:id="rId23"/>
            </p:custDataLst>
          </p:nvPr>
        </p:nvSpPr>
        <p:spPr>
          <a:xfrm>
            <a:off x="8458200" y="4089400"/>
            <a:ext cx="2997200" cy="5715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rgbClr val="4F647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  <a:sym typeface="+mn-ea"/>
              </a:rPr>
              <a:t>问题</a:t>
            </a:r>
            <a:r>
              <a:rPr lang="en-US" sz="1400" dirty="0">
                <a:solidFill>
                  <a:srgbClr val="4F647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：有食材但不会做，怕失败</a:t>
            </a:r>
            <a:endParaRPr lang="en-US" sz="1600" dirty="0"/>
          </a:p>
        </p:txBody>
      </p:sp>
      <p:sp>
        <p:nvSpPr>
          <p:cNvPr id="25" name="Shape 23"/>
          <p:cNvSpPr/>
          <p:nvPr>
            <p:custDataLst>
              <p:tags r:id="rId24"/>
            </p:custDataLst>
          </p:nvPr>
        </p:nvSpPr>
        <p:spPr>
          <a:xfrm>
            <a:off x="8476297" y="4762500"/>
            <a:ext cx="2959100" cy="558800"/>
          </a:xfrm>
          <a:custGeom>
            <a:avLst/>
            <a:gdLst/>
            <a:ahLst/>
            <a:cxnLst/>
            <a:rect l="l" t="t" r="r" b="b"/>
            <a:pathLst>
              <a:path w="2959100" h="558800">
                <a:moveTo>
                  <a:pt x="76198" y="0"/>
                </a:moveTo>
                <a:lnTo>
                  <a:pt x="2882902" y="0"/>
                </a:lnTo>
                <a:cubicBezTo>
                  <a:pt x="2924985" y="0"/>
                  <a:pt x="2959100" y="34115"/>
                  <a:pt x="2959100" y="76198"/>
                </a:cubicBezTo>
                <a:lnTo>
                  <a:pt x="2959100" y="482602"/>
                </a:lnTo>
                <a:cubicBezTo>
                  <a:pt x="2959100" y="524685"/>
                  <a:pt x="2924985" y="558800"/>
                  <a:pt x="2882902" y="558800"/>
                </a:cubicBezTo>
                <a:lnTo>
                  <a:pt x="76198" y="558800"/>
                </a:lnTo>
                <a:cubicBezTo>
                  <a:pt x="34143" y="558800"/>
                  <a:pt x="0" y="524657"/>
                  <a:pt x="0" y="4826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2D7FE4">
              <a:alpha val="10196"/>
            </a:srgbClr>
          </a:solidFill>
        </p:spPr>
      </p:sp>
      <p:sp>
        <p:nvSpPr>
          <p:cNvPr id="26" name="Text 24"/>
          <p:cNvSpPr/>
          <p:nvPr>
            <p:custDataLst>
              <p:tags r:id="rId25"/>
            </p:custDataLst>
          </p:nvPr>
        </p:nvSpPr>
        <p:spPr>
          <a:xfrm>
            <a:off x="8476297" y="4762500"/>
            <a:ext cx="2959100" cy="558800"/>
          </a:xfrm>
          <a:prstGeom prst="rect">
            <a:avLst/>
          </a:prstGeom>
          <a:noFill/>
        </p:spPr>
        <p:txBody>
          <a:bodyPr wrap="square" lIns="101600" tIns="101600" rIns="101600" bIns="10160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解决：</a:t>
            </a:r>
            <a:r>
              <a:rPr lang="en-US" sz="1400" dirty="0">
                <a:solidFill>
                  <a:srgbClr val="FFFFFF"/>
                </a:solidFill>
                <a:highlight>
                  <a:srgbClr val="2D7FE4">
                    <a:alpha val="10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≤5步新手菜谱 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+ 精准用量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5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8-12:39:34-d2v5s1lnfo2stf9dk1b0.jpg"/>
          <p:cNvPicPr>
            <a:picLocks noChangeAspect="1"/>
          </p:cNvPicPr>
          <p:nvPr/>
        </p:nvPicPr>
        <p:blipFill>
          <a:blip r:embed="rId2"/>
          <a:srcRect l="1013" r="1013"/>
          <a:stretch>
            <a:fillRect/>
          </a:stretch>
        </p:blipFill>
        <p:spPr>
          <a:xfrm>
            <a:off x="0" y="-20320"/>
            <a:ext cx="12192000" cy="68980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6338" y="1683385"/>
            <a:ext cx="1541780" cy="14833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727575" y="3160395"/>
            <a:ext cx="4599305" cy="180657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增长与验证</a:t>
            </a:r>
            <a:endParaRPr lang="en-US" sz="1600" dirty="0"/>
          </a:p>
        </p:txBody>
      </p:sp>
      <p:pic>
        <p:nvPicPr>
          <p:cNvPr id="5" name="Image 1" descr="https://kimi-img.moonshot.cn/pub/slides/slides_tmpl/image/25-09-08-12:39:32-d2v5s15nfo2stf9dk1a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97300"/>
            <a:ext cx="5143500" cy="30607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635761"/>
            <a:ext cx="12192000" cy="457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dirty="0">
                <a:solidFill>
                  <a:srgbClr val="2D7FE4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低成本内容营销双阶段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803910" y="2499361"/>
            <a:ext cx="4508500" cy="2717800"/>
          </a:xfrm>
          <a:custGeom>
            <a:avLst/>
            <a:gdLst/>
            <a:ahLst/>
            <a:cxnLst/>
            <a:rect l="l" t="t" r="r" b="b"/>
            <a:pathLst>
              <a:path w="4508500" h="2717800">
                <a:moveTo>
                  <a:pt x="101591" y="0"/>
                </a:moveTo>
                <a:lnTo>
                  <a:pt x="4406909" y="0"/>
                </a:lnTo>
                <a:cubicBezTo>
                  <a:pt x="4463016" y="0"/>
                  <a:pt x="4508500" y="45484"/>
                  <a:pt x="4508500" y="101591"/>
                </a:cubicBezTo>
                <a:lnTo>
                  <a:pt x="4508500" y="2616209"/>
                </a:lnTo>
                <a:cubicBezTo>
                  <a:pt x="4508500" y="2672316"/>
                  <a:pt x="4463016" y="2717800"/>
                  <a:pt x="4406909" y="2717800"/>
                </a:cubicBezTo>
                <a:lnTo>
                  <a:pt x="101591" y="2717800"/>
                </a:lnTo>
                <a:cubicBezTo>
                  <a:pt x="45484" y="2717800"/>
                  <a:pt x="0" y="2672316"/>
                  <a:pt x="0" y="2616209"/>
                </a:cubicBezTo>
                <a:lnTo>
                  <a:pt x="0" y="101591"/>
                </a:lnTo>
                <a:cubicBezTo>
                  <a:pt x="0" y="45484"/>
                  <a:pt x="45484" y="0"/>
                  <a:pt x="101591" y="0"/>
                </a:cubicBezTo>
                <a:close/>
              </a:path>
            </a:pathLst>
          </a:custGeom>
          <a:solidFill>
            <a:srgbClr val="8EC5F5">
              <a:alpha val="20000"/>
            </a:srgbClr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2754630" y="270256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381000"/>
                </a:moveTo>
                <a:lnTo>
                  <a:pt x="29170" y="381000"/>
                </a:lnTo>
                <a:cubicBezTo>
                  <a:pt x="-476" y="381000"/>
                  <a:pt x="-18693" y="348734"/>
                  <a:pt x="-3453" y="323255"/>
                </a:cubicBezTo>
                <a:lnTo>
                  <a:pt x="59531" y="218242"/>
                </a:lnTo>
                <a:cubicBezTo>
                  <a:pt x="69890" y="200978"/>
                  <a:pt x="88463" y="190500"/>
                  <a:pt x="108585" y="190500"/>
                </a:cubicBezTo>
                <a:lnTo>
                  <a:pt x="221694" y="190500"/>
                </a:lnTo>
                <a:cubicBezTo>
                  <a:pt x="312301" y="37028"/>
                  <a:pt x="447437" y="29289"/>
                  <a:pt x="537805" y="42505"/>
                </a:cubicBezTo>
                <a:cubicBezTo>
                  <a:pt x="553045" y="44768"/>
                  <a:pt x="564952" y="56674"/>
                  <a:pt x="567095" y="71795"/>
                </a:cubicBezTo>
                <a:cubicBezTo>
                  <a:pt x="580311" y="162163"/>
                  <a:pt x="572572" y="297299"/>
                  <a:pt x="419100" y="387906"/>
                </a:cubicBezTo>
                <a:lnTo>
                  <a:pt x="419100" y="501015"/>
                </a:lnTo>
                <a:cubicBezTo>
                  <a:pt x="419100" y="521137"/>
                  <a:pt x="408623" y="539710"/>
                  <a:pt x="391358" y="550069"/>
                </a:cubicBezTo>
                <a:lnTo>
                  <a:pt x="286345" y="613053"/>
                </a:lnTo>
                <a:cubicBezTo>
                  <a:pt x="260985" y="628293"/>
                  <a:pt x="228600" y="609957"/>
                  <a:pt x="228600" y="580430"/>
                </a:cubicBezTo>
                <a:lnTo>
                  <a:pt x="228600" y="457200"/>
                </a:lnTo>
                <a:cubicBezTo>
                  <a:pt x="228600" y="415171"/>
                  <a:pt x="194429" y="381000"/>
                  <a:pt x="152400" y="381000"/>
                </a:cubicBezTo>
                <a:lnTo>
                  <a:pt x="152281" y="381000"/>
                </a:lnTo>
                <a:close/>
                <a:moveTo>
                  <a:pt x="476250" y="190500"/>
                </a:moveTo>
                <a:cubicBezTo>
                  <a:pt x="476250" y="158958"/>
                  <a:pt x="450642" y="133350"/>
                  <a:pt x="419100" y="133350"/>
                </a:cubicBezTo>
                <a:cubicBezTo>
                  <a:pt x="387558" y="133350"/>
                  <a:pt x="361950" y="158958"/>
                  <a:pt x="361950" y="190500"/>
                </a:cubicBezTo>
                <a:cubicBezTo>
                  <a:pt x="361950" y="222042"/>
                  <a:pt x="387558" y="247650"/>
                  <a:pt x="419100" y="247650"/>
                </a:cubicBezTo>
                <a:cubicBezTo>
                  <a:pt x="450642" y="247650"/>
                  <a:pt x="476250" y="222042"/>
                  <a:pt x="476250" y="190500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5" name="Text 3"/>
          <p:cNvSpPr/>
          <p:nvPr/>
        </p:nvSpPr>
        <p:spPr>
          <a:xfrm>
            <a:off x="1497171" y="3495041"/>
            <a:ext cx="3124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第一阶段: 内容营销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113756" y="4002881"/>
            <a:ext cx="1892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4F647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(低成本，高精准)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452086" y="446008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8" name="Text 6"/>
          <p:cNvSpPr/>
          <p:nvPr/>
        </p:nvSpPr>
        <p:spPr>
          <a:xfrm>
            <a:off x="1750536" y="4409281"/>
            <a:ext cx="29337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2D7FE4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短视频平台: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小红书 &amp; 抖音 &amp; 视频号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452086" y="481568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10" name="Text 8"/>
          <p:cNvSpPr/>
          <p:nvPr/>
        </p:nvSpPr>
        <p:spPr>
          <a:xfrm>
            <a:off x="1750536" y="4764881"/>
            <a:ext cx="29464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2D7FE4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美食社区: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与KOL合作，撰写深度体验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667375" y="3459322"/>
            <a:ext cx="857250" cy="762000"/>
          </a:xfrm>
          <a:custGeom>
            <a:avLst/>
            <a:gdLst/>
            <a:ahLst/>
            <a:cxnLst/>
            <a:rect l="l" t="t" r="r" b="b"/>
            <a:pathLst>
              <a:path w="857250" h="762000">
                <a:moveTo>
                  <a:pt x="843260" y="347365"/>
                </a:moveTo>
                <a:cubicBezTo>
                  <a:pt x="861864" y="365968"/>
                  <a:pt x="861864" y="396180"/>
                  <a:pt x="843260" y="414784"/>
                </a:cubicBezTo>
                <a:lnTo>
                  <a:pt x="652760" y="605284"/>
                </a:lnTo>
                <a:cubicBezTo>
                  <a:pt x="639068" y="618976"/>
                  <a:pt x="618679" y="622995"/>
                  <a:pt x="600819" y="615553"/>
                </a:cubicBezTo>
                <a:cubicBezTo>
                  <a:pt x="582960" y="608112"/>
                  <a:pt x="571500" y="590699"/>
                  <a:pt x="571500" y="571500"/>
                </a:cubicBezTo>
                <a:lnTo>
                  <a:pt x="571500" y="476250"/>
                </a:lnTo>
                <a:lnTo>
                  <a:pt x="71438" y="476250"/>
                </a:lnTo>
                <a:cubicBezTo>
                  <a:pt x="31998" y="476250"/>
                  <a:pt x="0" y="444252"/>
                  <a:pt x="0" y="404813"/>
                </a:cubicBezTo>
                <a:lnTo>
                  <a:pt x="0" y="357188"/>
                </a:lnTo>
                <a:cubicBezTo>
                  <a:pt x="0" y="317748"/>
                  <a:pt x="31998" y="285750"/>
                  <a:pt x="71438" y="285750"/>
                </a:cubicBezTo>
                <a:lnTo>
                  <a:pt x="571500" y="285750"/>
                </a:lnTo>
                <a:lnTo>
                  <a:pt x="571500" y="190500"/>
                </a:lnTo>
                <a:cubicBezTo>
                  <a:pt x="571500" y="171301"/>
                  <a:pt x="583109" y="153888"/>
                  <a:pt x="600968" y="146447"/>
                </a:cubicBezTo>
                <a:cubicBezTo>
                  <a:pt x="618827" y="139005"/>
                  <a:pt x="639217" y="143173"/>
                  <a:pt x="652909" y="156716"/>
                </a:cubicBezTo>
                <a:lnTo>
                  <a:pt x="843409" y="347216"/>
                </a:lnTo>
                <a:close/>
              </a:path>
            </a:pathLst>
          </a:custGeom>
          <a:solidFill>
            <a:srgbClr val="4F6476"/>
          </a:solidFill>
        </p:spPr>
      </p:sp>
      <p:sp>
        <p:nvSpPr>
          <p:cNvPr id="12" name="Shape 10"/>
          <p:cNvSpPr/>
          <p:nvPr/>
        </p:nvSpPr>
        <p:spPr>
          <a:xfrm>
            <a:off x="6877050" y="2499361"/>
            <a:ext cx="4508500" cy="2717800"/>
          </a:xfrm>
          <a:custGeom>
            <a:avLst/>
            <a:gdLst/>
            <a:ahLst/>
            <a:cxnLst/>
            <a:rect l="l" t="t" r="r" b="b"/>
            <a:pathLst>
              <a:path w="4508500" h="2717800">
                <a:moveTo>
                  <a:pt x="101591" y="0"/>
                </a:moveTo>
                <a:lnTo>
                  <a:pt x="4406909" y="0"/>
                </a:lnTo>
                <a:cubicBezTo>
                  <a:pt x="4463016" y="0"/>
                  <a:pt x="4508500" y="45484"/>
                  <a:pt x="4508500" y="101591"/>
                </a:cubicBezTo>
                <a:lnTo>
                  <a:pt x="4508500" y="2616209"/>
                </a:lnTo>
                <a:cubicBezTo>
                  <a:pt x="4508500" y="2672316"/>
                  <a:pt x="4463016" y="2717800"/>
                  <a:pt x="4406909" y="2717800"/>
                </a:cubicBezTo>
                <a:lnTo>
                  <a:pt x="101591" y="2717800"/>
                </a:lnTo>
                <a:cubicBezTo>
                  <a:pt x="45484" y="2717800"/>
                  <a:pt x="0" y="2672316"/>
                  <a:pt x="0" y="2616209"/>
                </a:cubicBezTo>
                <a:lnTo>
                  <a:pt x="0" y="101591"/>
                </a:lnTo>
                <a:cubicBezTo>
                  <a:pt x="0" y="45484"/>
                  <a:pt x="45484" y="0"/>
                  <a:pt x="101591" y="0"/>
                </a:cubicBezTo>
                <a:close/>
              </a:path>
            </a:pathLst>
          </a:custGeom>
          <a:solidFill>
            <a:srgbClr val="8EC5F5">
              <a:alpha val="20000"/>
            </a:srgbClr>
          </a:solidFill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8827770" y="2702561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6552" y="86082"/>
                </a:moveTo>
                <a:cubicBezTo>
                  <a:pt x="44768" y="57626"/>
                  <a:pt x="70842" y="38100"/>
                  <a:pt x="100489" y="38100"/>
                </a:cubicBezTo>
                <a:lnTo>
                  <a:pt x="510064" y="38100"/>
                </a:lnTo>
                <a:cubicBezTo>
                  <a:pt x="539710" y="38100"/>
                  <a:pt x="565785" y="57626"/>
                  <a:pt x="574119" y="86082"/>
                </a:cubicBezTo>
                <a:lnTo>
                  <a:pt x="601980" y="181570"/>
                </a:lnTo>
                <a:cubicBezTo>
                  <a:pt x="617220" y="233601"/>
                  <a:pt x="578048" y="285750"/>
                  <a:pt x="523875" y="285750"/>
                </a:cubicBezTo>
                <a:cubicBezTo>
                  <a:pt x="492562" y="285750"/>
                  <a:pt x="465058" y="268010"/>
                  <a:pt x="451485" y="241578"/>
                </a:cubicBezTo>
                <a:cubicBezTo>
                  <a:pt x="437674" y="267653"/>
                  <a:pt x="410289" y="285750"/>
                  <a:pt x="378381" y="285750"/>
                </a:cubicBezTo>
                <a:cubicBezTo>
                  <a:pt x="346710" y="285750"/>
                  <a:pt x="319207" y="267891"/>
                  <a:pt x="305395" y="241697"/>
                </a:cubicBezTo>
                <a:cubicBezTo>
                  <a:pt x="291584" y="267891"/>
                  <a:pt x="264081" y="285750"/>
                  <a:pt x="232410" y="285750"/>
                </a:cubicBezTo>
                <a:cubicBezTo>
                  <a:pt x="200501" y="285750"/>
                  <a:pt x="173117" y="267772"/>
                  <a:pt x="159306" y="241578"/>
                </a:cubicBezTo>
                <a:cubicBezTo>
                  <a:pt x="145733" y="267891"/>
                  <a:pt x="118229" y="285750"/>
                  <a:pt x="86916" y="285750"/>
                </a:cubicBezTo>
                <a:cubicBezTo>
                  <a:pt x="32623" y="285750"/>
                  <a:pt x="-6429" y="233720"/>
                  <a:pt x="8811" y="181570"/>
                </a:cubicBezTo>
                <a:lnTo>
                  <a:pt x="36552" y="86082"/>
                </a:lnTo>
                <a:close/>
                <a:moveTo>
                  <a:pt x="114776" y="419100"/>
                </a:moveTo>
                <a:lnTo>
                  <a:pt x="495776" y="419100"/>
                </a:lnTo>
                <a:lnTo>
                  <a:pt x="495776" y="340043"/>
                </a:lnTo>
                <a:cubicBezTo>
                  <a:pt x="504825" y="341948"/>
                  <a:pt x="514231" y="342900"/>
                  <a:pt x="523756" y="342900"/>
                </a:cubicBezTo>
                <a:cubicBezTo>
                  <a:pt x="540782" y="342900"/>
                  <a:pt x="557093" y="339804"/>
                  <a:pt x="571976" y="334328"/>
                </a:cubicBezTo>
                <a:lnTo>
                  <a:pt x="571976" y="514350"/>
                </a:lnTo>
                <a:cubicBezTo>
                  <a:pt x="571976" y="545902"/>
                  <a:pt x="546378" y="571500"/>
                  <a:pt x="514826" y="571500"/>
                </a:cubicBezTo>
                <a:lnTo>
                  <a:pt x="95726" y="571500"/>
                </a:lnTo>
                <a:cubicBezTo>
                  <a:pt x="64175" y="571500"/>
                  <a:pt x="38576" y="545902"/>
                  <a:pt x="38576" y="514350"/>
                </a:cubicBezTo>
                <a:lnTo>
                  <a:pt x="38576" y="334328"/>
                </a:lnTo>
                <a:cubicBezTo>
                  <a:pt x="53459" y="339804"/>
                  <a:pt x="69652" y="342900"/>
                  <a:pt x="86797" y="342900"/>
                </a:cubicBezTo>
                <a:cubicBezTo>
                  <a:pt x="96441" y="342900"/>
                  <a:pt x="105727" y="341948"/>
                  <a:pt x="114776" y="340043"/>
                </a:cubicBezTo>
                <a:lnTo>
                  <a:pt x="114776" y="419100"/>
                </a:lnTo>
                <a:close/>
              </a:path>
            </a:pathLst>
          </a:custGeom>
          <a:solidFill>
            <a:srgbClr val="2D7FE4"/>
          </a:solidFill>
        </p:spPr>
      </p:sp>
      <p:sp>
        <p:nvSpPr>
          <p:cNvPr id="14" name="Text 12"/>
          <p:cNvSpPr/>
          <p:nvPr/>
        </p:nvSpPr>
        <p:spPr>
          <a:xfrm>
            <a:off x="7265512" y="3495041"/>
            <a:ext cx="3733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dirty="0">
                <a:solidFill>
                  <a:srgbClr val="333333"/>
                </a:solidFill>
                <a:latin typeface="Noto Sans SC" panose="020B0200000000000000" pitchFamily="34" charset="-122"/>
                <a:ea typeface="Noto Sans SC" panose="020B0200000000000000" pitchFamily="34" charset="-122"/>
                <a:cs typeface="Noto Sans SC" panose="020B0200000000000000" pitchFamily="34" charset="-120"/>
              </a:rPr>
              <a:t>第二阶段: 应用商店优化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097996" y="4002881"/>
            <a:ext cx="20701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4F647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(拦截主动搜索流量)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433787" y="446008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17" name="Text 15"/>
          <p:cNvSpPr/>
          <p:nvPr/>
        </p:nvSpPr>
        <p:spPr>
          <a:xfrm>
            <a:off x="7732237" y="4409281"/>
            <a:ext cx="31242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2D7FE4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ASO优化: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关键词覆盖 (菜谱/清单/管理)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433787" y="481568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2D7FE4"/>
          </a:solidFill>
        </p:spPr>
      </p:sp>
      <p:sp>
        <p:nvSpPr>
          <p:cNvPr id="19" name="Text 17"/>
          <p:cNvSpPr/>
          <p:nvPr/>
        </p:nvSpPr>
        <p:spPr>
          <a:xfrm>
            <a:off x="7732237" y="4764881"/>
            <a:ext cx="2413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marL="0" indent="0" algn="l">
              <a:lnSpc>
                <a:spcPct val="120000"/>
              </a:lnSpc>
              <a:buNone/>
            </a:pPr>
            <a:r>
              <a:rPr lang="en-US" sz="1400" dirty="0">
                <a:solidFill>
                  <a:srgbClr val="2D7FE4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视觉素材:</a:t>
            </a:r>
            <a:r>
              <a:rPr lang="en-US" sz="1400" dirty="0">
                <a:solidFill>
                  <a:srgbClr val="33333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精美截图与演示视频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ags/tag1.xml><?xml version="1.0" encoding="utf-8"?>
<p:tagLst xmlns:p="http://schemas.openxmlformats.org/presentationml/2006/main">
  <p:tag name="KSO_WM_DIAGRAM_VIRTUALLY_FRAME" val="{&quot;height&quot;:87.3,&quot;left&quot;:246.35,&quot;top&quot;:339.65,&quot;width&quot;:480.500000000001}"/>
</p:tagLst>
</file>

<file path=ppt/tags/tag10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11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12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13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14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15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16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17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18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19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2.xml><?xml version="1.0" encoding="utf-8"?>
<p:tagLst xmlns:p="http://schemas.openxmlformats.org/presentationml/2006/main">
  <p:tag name="KSO_WM_DIAGRAM_VIRTUALLY_FRAME" val="{&quot;height&quot;:87.3,&quot;left&quot;:246.35,&quot;top&quot;:339.65,&quot;width&quot;:480.500000000001}"/>
</p:tagLst>
</file>

<file path=ppt/tags/tag20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21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22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23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24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25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26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27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28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29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3.xml><?xml version="1.0" encoding="utf-8"?>
<p:tagLst xmlns:p="http://schemas.openxmlformats.org/presentationml/2006/main">
  <p:tag name="KSO_WM_DIAGRAM_VIRTUALLY_FRAME" val="{&quot;height&quot;:87.3,&quot;left&quot;:246.35,&quot;top&quot;:339.65,&quot;width&quot;:480.500000000001}"/>
</p:tagLst>
</file>

<file path=ppt/tags/tag30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31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32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33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34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35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36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37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38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39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4.xml><?xml version="1.0" encoding="utf-8"?>
<p:tagLst xmlns:p="http://schemas.openxmlformats.org/presentationml/2006/main">
  <p:tag name="KSO_WM_DIAGRAM_VIRTUALLY_FRAME" val="{&quot;height&quot;:87.3,&quot;left&quot;:246.35,&quot;top&quot;:339.65,&quot;width&quot;:480.500000000001}"/>
</p:tagLst>
</file>

<file path=ppt/tags/tag40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41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42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43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44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45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46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47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48.xml><?xml version="1.0" encoding="utf-8"?>
<p:tagLst xmlns:p="http://schemas.openxmlformats.org/presentationml/2006/main">
  <p:tag name="KSO_WM_DIAGRAM_VIRTUALLY_FRAME" val="{&quot;height&quot;:300,&quot;left&quot;:36,&quot;top&quot;:145,&quot;width&quot;:888}"/>
</p:tagLst>
</file>

<file path=ppt/tags/tag49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5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50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51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52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53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54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55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56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57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58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59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6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60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61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62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63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64.xml><?xml version="1.0" encoding="utf-8"?>
<p:tagLst xmlns:p="http://schemas.openxmlformats.org/presentationml/2006/main">
  <p:tag name="KSO_WM_DIAGRAM_VIRTUALLY_FRAME" val="{&quot;height&quot;:152,&quot;left&quot;:60,&quot;top&quot;:251.9875590551181,&quot;width&quot;:720}"/>
</p:tagLst>
</file>

<file path=ppt/tags/tag65.xml><?xml version="1.0" encoding="utf-8"?>
<p:tagLst xmlns:p="http://schemas.openxmlformats.org/presentationml/2006/main">
  <p:tag name="KSO_WM_DIAGRAM_VIRTUALLY_FRAME" val="{&quot;height&quot;:48,&quot;left&quot;:55.66251968503936,&quot;top&quot;:294,&quot;width&quot;:845.0249606299215}"/>
</p:tagLst>
</file>

<file path=ppt/tags/tag66.xml><?xml version="1.0" encoding="utf-8"?>
<p:tagLst xmlns:p="http://schemas.openxmlformats.org/presentationml/2006/main">
  <p:tag name="KSO_WM_DIAGRAM_VIRTUALLY_FRAME" val="{&quot;height&quot;:48,&quot;left&quot;:55.66251968503936,&quot;top&quot;:294,&quot;width&quot;:845.0249606299215}"/>
</p:tagLst>
</file>

<file path=ppt/tags/tag67.xml><?xml version="1.0" encoding="utf-8"?>
<p:tagLst xmlns:p="http://schemas.openxmlformats.org/presentationml/2006/main">
  <p:tag name="KSO_WM_DIAGRAM_VIRTUALLY_FRAME" val="{&quot;height&quot;:48,&quot;left&quot;:55.66251968503936,&quot;top&quot;:294,&quot;width&quot;:845.0249606299215}"/>
</p:tagLst>
</file>

<file path=ppt/tags/tag68.xml><?xml version="1.0" encoding="utf-8"?>
<p:tagLst xmlns:p="http://schemas.openxmlformats.org/presentationml/2006/main">
  <p:tag name="KSO_WM_DIAGRAM_VIRTUALLY_FRAME" val="{&quot;height&quot;:48,&quot;left&quot;:55.66251968503936,&quot;top&quot;:294,&quot;width&quot;:845.0249606299215}"/>
</p:tagLst>
</file>

<file path=ppt/tags/tag69.xml><?xml version="1.0" encoding="utf-8"?>
<p:tagLst xmlns:p="http://schemas.openxmlformats.org/presentationml/2006/main">
  <p:tag name="KSO_WM_DIAGRAM_VIRTUALLY_FRAME" val="{&quot;height&quot;:48,&quot;left&quot;:55.66251968503936,&quot;top&quot;:294,&quot;width&quot;:845.0249606299215}"/>
</p:tagLst>
</file>

<file path=ppt/tags/tag7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70.xml><?xml version="1.0" encoding="utf-8"?>
<p:tagLst xmlns:p="http://schemas.openxmlformats.org/presentationml/2006/main">
  <p:tag name="KSO_WM_DIAGRAM_VIRTUALLY_FRAME" val="{&quot;height&quot;:48,&quot;left&quot;:55.66251968503936,&quot;top&quot;:294,&quot;width&quot;:845.0249606299215}"/>
</p:tagLst>
</file>

<file path=ppt/tags/tag71.xml><?xml version="1.0" encoding="utf-8"?>
<p:tagLst xmlns:p="http://schemas.openxmlformats.org/presentationml/2006/main">
  <p:tag name="KSO_WM_DIAGRAM_VIRTUALLY_FRAME" val="{&quot;height&quot;:48,&quot;left&quot;:55.66251968503936,&quot;top&quot;:294,&quot;width&quot;:845.0249606299215}"/>
</p:tagLst>
</file>

<file path=ppt/tags/tag72.xml><?xml version="1.0" encoding="utf-8"?>
<p:tagLst xmlns:p="http://schemas.openxmlformats.org/presentationml/2006/main">
  <p:tag name="KSO_WM_DIAGRAM_VIRTUALLY_FRAME" val="{&quot;height&quot;:48,&quot;left&quot;:55.66251968503936,&quot;top&quot;:294,&quot;width&quot;:845.0249606299215}"/>
</p:tagLst>
</file>

<file path=ppt/tags/tag73.xml><?xml version="1.0" encoding="utf-8"?>
<p:tagLst xmlns:p="http://schemas.openxmlformats.org/presentationml/2006/main">
  <p:tag name="KSO_WM_DIAGRAM_VIRTUALLY_FRAME" val="{&quot;height&quot;:176,&quot;left&quot;:72,&quot;top&quot;:248,&quot;width&quot;:306}"/>
</p:tagLst>
</file>

<file path=ppt/tags/tag74.xml><?xml version="1.0" encoding="utf-8"?>
<p:tagLst xmlns:p="http://schemas.openxmlformats.org/presentationml/2006/main">
  <p:tag name="KSO_WM_DIAGRAM_VIRTUALLY_FRAME" val="{&quot;height&quot;:176,&quot;left&quot;:72,&quot;top&quot;:248,&quot;width&quot;:306}"/>
</p:tagLst>
</file>

<file path=ppt/tags/tag75.xml><?xml version="1.0" encoding="utf-8"?>
<p:tagLst xmlns:p="http://schemas.openxmlformats.org/presentationml/2006/main">
  <p:tag name="KSO_WM_DIAGRAM_VIRTUALLY_FRAME" val="{&quot;height&quot;:176,&quot;left&quot;:72,&quot;top&quot;:248,&quot;width&quot;:306}"/>
</p:tagLst>
</file>

<file path=ppt/tags/tag76.xml><?xml version="1.0" encoding="utf-8"?>
<p:tagLst xmlns:p="http://schemas.openxmlformats.org/presentationml/2006/main">
  <p:tag name="KSO_WM_DIAGRAM_VIRTUALLY_FRAME" val="{&quot;height&quot;:176,&quot;left&quot;:72,&quot;top&quot;:248,&quot;width&quot;:306}"/>
</p:tagLst>
</file>

<file path=ppt/tags/tag77.xml><?xml version="1.0" encoding="utf-8"?>
<p:tagLst xmlns:p="http://schemas.openxmlformats.org/presentationml/2006/main">
  <p:tag name="KSO_WM_DIAGRAM_VIRTUALLY_FRAME" val="{&quot;height&quot;:176,&quot;left&quot;:72,&quot;top&quot;:248,&quot;width&quot;:306}"/>
</p:tagLst>
</file>

<file path=ppt/tags/tag78.xml><?xml version="1.0" encoding="utf-8"?>
<p:tagLst xmlns:p="http://schemas.openxmlformats.org/presentationml/2006/main">
  <p:tag name="KSO_WM_DIAGRAM_VIRTUALLY_FRAME" val="{&quot;height&quot;:176,&quot;left&quot;:72,&quot;top&quot;:248,&quot;width&quot;:306}"/>
</p:tagLst>
</file>

<file path=ppt/tags/tag8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ags/tag9.xml><?xml version="1.0" encoding="utf-8"?>
<p:tagLst xmlns:p="http://schemas.openxmlformats.org/presentationml/2006/main">
  <p:tag name="KSO_WM_DIAGRAM_VIRTUALLY_FRAME" val="{&quot;height&quot;:128,&quot;left&quot;:20,&quot;top&quot;:222,&quot;width&quot;:920.1250393700786}"/>
</p:tagLst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953</Words>
  <Application>WPS 演示</Application>
  <PresentationFormat>On-screen Show (16:9)</PresentationFormat>
  <Paragraphs>224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8" baseType="lpstr">
      <vt:lpstr>Arial</vt:lpstr>
      <vt:lpstr>宋体</vt:lpstr>
      <vt:lpstr>Wingdings</vt:lpstr>
      <vt:lpstr>MiSans</vt:lpstr>
      <vt:lpstr>MiSans</vt:lpstr>
      <vt:lpstr>Noto Sans SC</vt:lpstr>
      <vt:lpstr>Noto Sans SC</vt:lpstr>
      <vt:lpstr>微软雅黑</vt:lpstr>
      <vt:lpstr>微软雅黑</vt:lpstr>
      <vt:lpstr>Calibri</vt:lpstr>
      <vt:lpstr>Arial Unicode MS</vt:lpstr>
      <vt:lpstr>等线</vt:lpstr>
      <vt:lpstr>黑体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FridgePal：让冰箱零浪费</dc:title>
  <dc:creator>Kimi</dc:creator>
  <dc:subject>FridgePal：让冰箱零浪费</dc:subject>
  <cp:lastModifiedBy>BellaLu</cp:lastModifiedBy>
  <cp:revision>11</cp:revision>
  <dcterms:created xsi:type="dcterms:W3CDTF">2025-10-21T14:42:00Z</dcterms:created>
  <dcterms:modified xsi:type="dcterms:W3CDTF">2025-10-22T02:09:35Z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{"Label":"FridgePal：让冰箱零浪费","ContentProducer":"001191110108MACG2KBH8F10000","ProduceID":"d3rpearmtofahvlek8p0","ReservedCode1":"","ContentPropagator":"001191110108MACG2KBH8F20000","PropagateID":"d3rpearmtofahvlek8p0","ReservedCode2":""}</vt:lpwstr>
  </property>
  <property fmtid="{D5CDD505-2E9C-101B-9397-08002B2CF9AE}" pid="3" name="ICV">
    <vt:lpwstr>071DEBB7D5824C8BAFF835F21306D01C_13</vt:lpwstr>
  </property>
  <property fmtid="{D5CDD505-2E9C-101B-9397-08002B2CF9AE}" pid="4" name="KSOProductBuildVer">
    <vt:lpwstr>2052-12.1.0.23125</vt:lpwstr>
  </property>
</Properties>
</file>